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handoutMasterIdLst>
    <p:handoutMasterId r:id="rId27"/>
  </p:handoutMasterIdLst>
  <p:sldIdLst>
    <p:sldId id="256" r:id="rId2"/>
    <p:sldId id="287" r:id="rId3"/>
    <p:sldId id="288" r:id="rId4"/>
    <p:sldId id="281" r:id="rId5"/>
    <p:sldId id="282" r:id="rId6"/>
    <p:sldId id="299" r:id="rId7"/>
    <p:sldId id="300" r:id="rId8"/>
    <p:sldId id="313" r:id="rId9"/>
    <p:sldId id="290" r:id="rId10"/>
    <p:sldId id="291" r:id="rId11"/>
    <p:sldId id="293" r:id="rId12"/>
    <p:sldId id="305" r:id="rId13"/>
    <p:sldId id="303" r:id="rId14"/>
    <p:sldId id="307" r:id="rId15"/>
    <p:sldId id="308" r:id="rId16"/>
    <p:sldId id="314" r:id="rId17"/>
    <p:sldId id="315" r:id="rId18"/>
    <p:sldId id="316" r:id="rId19"/>
    <p:sldId id="317" r:id="rId20"/>
    <p:sldId id="318" r:id="rId21"/>
    <p:sldId id="319" r:id="rId22"/>
    <p:sldId id="311" r:id="rId23"/>
    <p:sldId id="312" r:id="rId24"/>
    <p:sldId id="301" r:id="rId25"/>
  </p:sldIdLst>
  <p:sldSz cx="9144000" cy="6858000" type="screen4x3"/>
  <p:notesSz cx="6858000" cy="9144000"/>
  <p:defaultTextStyle>
    <a:defPPr>
      <a:defRPr lang="el-GR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CC"/>
    <a:srgbClr val="808080"/>
    <a:srgbClr val="FF0000"/>
    <a:srgbClr val="B2B2B2"/>
    <a:srgbClr val="990033"/>
    <a:srgbClr val="00CC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Μεσαίο στυλ 2 - Έμφαση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68" autoAdjust="0"/>
    <p:restoredTop sz="94660"/>
  </p:normalViewPr>
  <p:slideViewPr>
    <p:cSldViewPr>
      <p:cViewPr>
        <p:scale>
          <a:sx n="100" d="100"/>
          <a:sy n="100" d="100"/>
        </p:scale>
        <p:origin x="-846" y="-2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energy\Desktop\Deustotech\Dynamic%20electricity%20%7bES%7d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energy\Desktop\Deustotech\Dynamic%20electricity%20%7bES%7d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energy\Desktop\Deustotech\Dynamic%20electricity%20%7bES%7d.xlsx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user\Desktop\MOVESMART\MOVESMART%20T4.4\1st%20Annual%20report\Electricity%20graphs%202011-2013%20%5bgenikom%5d.xlsx" TargetMode="Externa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user\Desktop\MOVESMART\MOVESMART%20T4.4\1st%20Annual%20report\Graph%20fuels%20MJ%20%5bgenikom%5d.xls" TargetMode="External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user\Desktop\MOVESMART\MOVESMART%20T4.4\1st%20Annual%20report\Graph%20fuels%20MJ%20%5bgenikom%5d.xls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 sz="1200"/>
            </a:pPr>
            <a:r>
              <a:rPr lang="en-US" sz="1200" dirty="0" smtClean="0"/>
              <a:t>2011</a:t>
            </a:r>
            <a:endParaRPr lang="en-US" sz="1200" dirty="0"/>
          </a:p>
        </c:rich>
      </c:tx>
      <c:layout>
        <c:manualLayout>
          <c:xMode val="edge"/>
          <c:yMode val="edge"/>
          <c:x val="0.76007101727127324"/>
          <c:y val="0.84433680555555568"/>
        </c:manualLayout>
      </c:layout>
      <c:overlay val="1"/>
    </c:title>
    <c:autoTitleDeleted val="0"/>
    <c:plotArea>
      <c:layout/>
      <c:pieChart>
        <c:varyColors val="1"/>
        <c:ser>
          <c:idx val="0"/>
          <c:order val="0"/>
          <c:tx>
            <c:v>Electricity mix</c:v>
          </c:tx>
          <c:dLbls>
            <c:showLegendKey val="0"/>
            <c:showVal val="1"/>
            <c:showCatName val="0"/>
            <c:showSerName val="0"/>
            <c:showPercent val="0"/>
            <c:showBubbleSize val="0"/>
            <c:showLeaderLines val="1"/>
          </c:dLbls>
          <c:cat>
            <c:strRef>
              <c:f>'2011'!$A$2:$A$9</c:f>
              <c:strCache>
                <c:ptCount val="8"/>
                <c:pt idx="0">
                  <c:v>Nuclear</c:v>
                </c:pt>
                <c:pt idx="1">
                  <c:v>Hydro</c:v>
                </c:pt>
                <c:pt idx="2">
                  <c:v>Solar</c:v>
                </c:pt>
                <c:pt idx="3">
                  <c:v>Hard coal</c:v>
                </c:pt>
                <c:pt idx="4">
                  <c:v>Natural gas</c:v>
                </c:pt>
                <c:pt idx="5">
                  <c:v>Wind</c:v>
                </c:pt>
                <c:pt idx="6">
                  <c:v>Co-generation</c:v>
                </c:pt>
                <c:pt idx="7">
                  <c:v>Oil</c:v>
                </c:pt>
              </c:strCache>
            </c:strRef>
          </c:cat>
          <c:val>
            <c:numRef>
              <c:f>'2011'!$C$2:$C$9</c:f>
              <c:numCache>
                <c:formatCode>0%</c:formatCode>
                <c:ptCount val="8"/>
                <c:pt idx="0">
                  <c:v>0.20756942596362021</c:v>
                </c:pt>
                <c:pt idx="1">
                  <c:v>0.11835679299159192</c:v>
                </c:pt>
                <c:pt idx="2">
                  <c:v>3.2618155401955042E-2</c:v>
                </c:pt>
                <c:pt idx="3">
                  <c:v>0.14764480375162775</c:v>
                </c:pt>
                <c:pt idx="4">
                  <c:v>0.30676170405587244</c:v>
                </c:pt>
                <c:pt idx="5">
                  <c:v>0.15300324383419847</c:v>
                </c:pt>
                <c:pt idx="6">
                  <c:v>1.371616810397532E-2</c:v>
                </c:pt>
                <c:pt idx="7">
                  <c:v>1.4489365834010635E-2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plotVisOnly val="1"/>
    <c:dispBlanksAs val="zero"/>
    <c:showDLblsOverMax val="0"/>
  </c:chart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sz="1200" dirty="0" smtClean="0"/>
              <a:t>2012</a:t>
            </a:r>
            <a:endParaRPr lang="en-US" sz="1200" dirty="0"/>
          </a:p>
        </c:rich>
      </c:tx>
      <c:layout>
        <c:manualLayout>
          <c:xMode val="edge"/>
          <c:yMode val="edge"/>
          <c:x val="0.78946362063020159"/>
          <c:y val="0.84433680555555568"/>
        </c:manualLayout>
      </c:layout>
      <c:overlay val="1"/>
    </c:title>
    <c:autoTitleDeleted val="0"/>
    <c:plotArea>
      <c:layout/>
      <c:pieChart>
        <c:varyColors val="1"/>
        <c:ser>
          <c:idx val="0"/>
          <c:order val="0"/>
          <c:tx>
            <c:v>Electricity mix</c:v>
          </c:tx>
          <c:dLbls>
            <c:showLegendKey val="0"/>
            <c:showVal val="1"/>
            <c:showCatName val="0"/>
            <c:showSerName val="0"/>
            <c:showPercent val="0"/>
            <c:showBubbleSize val="0"/>
            <c:showLeaderLines val="1"/>
          </c:dLbls>
          <c:cat>
            <c:strRef>
              <c:f>'2012'!$A$2:$A$9</c:f>
              <c:strCache>
                <c:ptCount val="8"/>
                <c:pt idx="0">
                  <c:v>Nuclear</c:v>
                </c:pt>
                <c:pt idx="1">
                  <c:v>Hydro</c:v>
                </c:pt>
                <c:pt idx="2">
                  <c:v>Solar</c:v>
                </c:pt>
                <c:pt idx="3">
                  <c:v>Hard coal</c:v>
                </c:pt>
                <c:pt idx="4">
                  <c:v>Natural gas</c:v>
                </c:pt>
                <c:pt idx="5">
                  <c:v>Wind</c:v>
                </c:pt>
                <c:pt idx="6">
                  <c:v>Co-generation</c:v>
                </c:pt>
                <c:pt idx="7">
                  <c:v>Oil</c:v>
                </c:pt>
              </c:strCache>
            </c:strRef>
          </c:cat>
          <c:val>
            <c:numRef>
              <c:f>'2012'!$C$2:$C$9</c:f>
              <c:numCache>
                <c:formatCode>0%</c:formatCode>
                <c:ptCount val="8"/>
                <c:pt idx="0">
                  <c:v>0.21772008429702386</c:v>
                </c:pt>
                <c:pt idx="1">
                  <c:v>8.5579187844227494E-2</c:v>
                </c:pt>
                <c:pt idx="2">
                  <c:v>4.0997396709582586E-2</c:v>
                </c:pt>
                <c:pt idx="3">
                  <c:v>0.18522322772592886</c:v>
                </c:pt>
                <c:pt idx="4">
                  <c:v>0.2615226592523075</c:v>
                </c:pt>
                <c:pt idx="5">
                  <c:v>0.17404147555209334</c:v>
                </c:pt>
                <c:pt idx="6">
                  <c:v>1.5095542529264878E-2</c:v>
                </c:pt>
                <c:pt idx="7">
                  <c:v>1.4737811465103511E-2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plotVisOnly val="1"/>
    <c:dispBlanksAs val="zero"/>
    <c:showDLblsOverMax val="0"/>
  </c:chart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sz="1200" dirty="0" smtClean="0"/>
              <a:t>2013</a:t>
            </a:r>
            <a:endParaRPr lang="en-US" sz="1200" dirty="0"/>
          </a:p>
        </c:rich>
      </c:tx>
      <c:layout>
        <c:manualLayout>
          <c:xMode val="edge"/>
          <c:yMode val="edge"/>
          <c:x val="0.78946393600244047"/>
          <c:y val="0.84433680555555568"/>
        </c:manualLayout>
      </c:layout>
      <c:overlay val="1"/>
    </c:title>
    <c:autoTitleDeleted val="0"/>
    <c:plotArea>
      <c:layout/>
      <c:pieChart>
        <c:varyColors val="1"/>
        <c:ser>
          <c:idx val="0"/>
          <c:order val="0"/>
          <c:tx>
            <c:v>Electricity mix</c:v>
          </c:tx>
          <c:dLbls>
            <c:showLegendKey val="0"/>
            <c:showVal val="1"/>
            <c:showCatName val="0"/>
            <c:showSerName val="0"/>
            <c:showPercent val="0"/>
            <c:showBubbleSize val="0"/>
            <c:showLeaderLines val="1"/>
          </c:dLbls>
          <c:cat>
            <c:strRef>
              <c:f>'2013'!$A$2:$A$9</c:f>
              <c:strCache>
                <c:ptCount val="8"/>
                <c:pt idx="0">
                  <c:v>Nuclear</c:v>
                </c:pt>
                <c:pt idx="1">
                  <c:v>Hydro</c:v>
                </c:pt>
                <c:pt idx="2">
                  <c:v>Solar</c:v>
                </c:pt>
                <c:pt idx="3">
                  <c:v>Hard coal</c:v>
                </c:pt>
                <c:pt idx="4">
                  <c:v>Natural gas</c:v>
                </c:pt>
                <c:pt idx="5">
                  <c:v>Wind</c:v>
                </c:pt>
                <c:pt idx="6">
                  <c:v>Co-generation</c:v>
                </c:pt>
                <c:pt idx="7">
                  <c:v>Oil</c:v>
                </c:pt>
              </c:strCache>
            </c:strRef>
          </c:cat>
          <c:val>
            <c:numRef>
              <c:f>'2013'!$C$2:$C$9</c:f>
              <c:numCache>
                <c:formatCode>0%</c:formatCode>
                <c:ptCount val="8"/>
                <c:pt idx="0">
                  <c:v>0.20931785645763587</c:v>
                </c:pt>
                <c:pt idx="1">
                  <c:v>0.15153784848797988</c:v>
                </c:pt>
                <c:pt idx="2">
                  <c:v>4.6899213365408754E-2</c:v>
                </c:pt>
                <c:pt idx="3">
                  <c:v>0.14000398482813628</c:v>
                </c:pt>
                <c:pt idx="4">
                  <c:v>0.21272709830718642</c:v>
                </c:pt>
                <c:pt idx="5">
                  <c:v>0.20442168336850805</c:v>
                </c:pt>
                <c:pt idx="6">
                  <c:v>1.7326623079534219E-2</c:v>
                </c:pt>
                <c:pt idx="7">
                  <c:v>1.3312277698245239E-2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plotVisOnly val="1"/>
    <c:dispBlanksAs val="zero"/>
    <c:showDLblsOverMax val="0"/>
  </c:chart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'2011-2013'!$A$3</c:f>
              <c:strCache>
                <c:ptCount val="1"/>
                <c:pt idx="0">
                  <c:v>Nuclear</c:v>
                </c:pt>
              </c:strCache>
            </c:strRef>
          </c:tx>
          <c:invertIfNegative val="0"/>
          <c:cat>
            <c:strRef>
              <c:f>'2011-2013'!$B$1:$D$2</c:f>
              <c:strCache>
                <c:ptCount val="3"/>
                <c:pt idx="0">
                  <c:v>2011</c:v>
                </c:pt>
                <c:pt idx="1">
                  <c:v>2012</c:v>
                </c:pt>
                <c:pt idx="2">
                  <c:v>2013</c:v>
                </c:pt>
              </c:strCache>
            </c:strRef>
          </c:cat>
          <c:val>
            <c:numRef>
              <c:f>'2011-2013'!$B$3:$D$3</c:f>
              <c:numCache>
                <c:formatCode>General</c:formatCode>
                <c:ptCount val="3"/>
                <c:pt idx="0">
                  <c:v>5.2060190901656537E-3</c:v>
                </c:pt>
                <c:pt idx="1">
                  <c:v>5.4606063002815902E-3</c:v>
                </c:pt>
                <c:pt idx="2">
                  <c:v>5.2498712253604861E-3</c:v>
                </c:pt>
              </c:numCache>
            </c:numRef>
          </c:val>
        </c:ser>
        <c:ser>
          <c:idx val="1"/>
          <c:order val="1"/>
          <c:tx>
            <c:strRef>
              <c:f>'2011-2013'!$A$4</c:f>
              <c:strCache>
                <c:ptCount val="1"/>
                <c:pt idx="0">
                  <c:v>Hydro</c:v>
                </c:pt>
              </c:strCache>
            </c:strRef>
          </c:tx>
          <c:invertIfNegative val="0"/>
          <c:cat>
            <c:strRef>
              <c:f>'2011-2013'!$B$1:$D$2</c:f>
              <c:strCache>
                <c:ptCount val="3"/>
                <c:pt idx="0">
                  <c:v>2011</c:v>
                </c:pt>
                <c:pt idx="1">
                  <c:v>2012</c:v>
                </c:pt>
                <c:pt idx="2">
                  <c:v>2013</c:v>
                </c:pt>
              </c:strCache>
            </c:strRef>
          </c:cat>
          <c:val>
            <c:numRef>
              <c:f>'2011-2013'!$B$4:$D$4</c:f>
              <c:numCache>
                <c:formatCode>General</c:formatCode>
                <c:ptCount val="3"/>
                <c:pt idx="0">
                  <c:v>9.9103713596304498E-3</c:v>
                </c:pt>
                <c:pt idx="1">
                  <c:v>7.1658035906069038E-3</c:v>
                </c:pt>
                <c:pt idx="2">
                  <c:v>1.2688721243587423E-2</c:v>
                </c:pt>
              </c:numCache>
            </c:numRef>
          </c:val>
        </c:ser>
        <c:ser>
          <c:idx val="2"/>
          <c:order val="2"/>
          <c:tx>
            <c:strRef>
              <c:f>'2011-2013'!$A$5</c:f>
              <c:strCache>
                <c:ptCount val="1"/>
                <c:pt idx="0">
                  <c:v>Solar</c:v>
                </c:pt>
              </c:strCache>
            </c:strRef>
          </c:tx>
          <c:invertIfNegative val="0"/>
          <c:cat>
            <c:strRef>
              <c:f>'2011-2013'!$B$1:$D$2</c:f>
              <c:strCache>
                <c:ptCount val="3"/>
                <c:pt idx="0">
                  <c:v>2011</c:v>
                </c:pt>
                <c:pt idx="1">
                  <c:v>2012</c:v>
                </c:pt>
                <c:pt idx="2">
                  <c:v>2013</c:v>
                </c:pt>
              </c:strCache>
            </c:strRef>
          </c:cat>
          <c:val>
            <c:numRef>
              <c:f>'2011-2013'!$B$5:$D$5</c:f>
              <c:numCache>
                <c:formatCode>General</c:formatCode>
                <c:ptCount val="3"/>
                <c:pt idx="0">
                  <c:v>2.7686168965641252E-3</c:v>
                </c:pt>
                <c:pt idx="1">
                  <c:v>3.4798437816777952E-3</c:v>
                </c:pt>
                <c:pt idx="2">
                  <c:v>3.980787783948528E-3</c:v>
                </c:pt>
              </c:numCache>
            </c:numRef>
          </c:val>
        </c:ser>
        <c:ser>
          <c:idx val="3"/>
          <c:order val="3"/>
          <c:tx>
            <c:strRef>
              <c:f>'2011-2013'!$A$6</c:f>
              <c:strCache>
                <c:ptCount val="1"/>
                <c:pt idx="0">
                  <c:v>Hard coal</c:v>
                </c:pt>
              </c:strCache>
            </c:strRef>
          </c:tx>
          <c:invertIfNegative val="0"/>
          <c:cat>
            <c:strRef>
              <c:f>'2011-2013'!$B$1:$D$2</c:f>
              <c:strCache>
                <c:ptCount val="3"/>
                <c:pt idx="0">
                  <c:v>2011</c:v>
                </c:pt>
                <c:pt idx="1">
                  <c:v>2012</c:v>
                </c:pt>
                <c:pt idx="2">
                  <c:v>2013</c:v>
                </c:pt>
              </c:strCache>
            </c:strRef>
          </c:cat>
          <c:val>
            <c:numRef>
              <c:f>'2011-2013'!$B$6:$D$6</c:f>
              <c:numCache>
                <c:formatCode>General</c:formatCode>
                <c:ptCount val="3"/>
                <c:pt idx="0">
                  <c:v>0.17701429334942106</c:v>
                </c:pt>
                <c:pt idx="1">
                  <c:v>0.22206781366284731</c:v>
                </c:pt>
                <c:pt idx="2">
                  <c:v>0.16785356348974992</c:v>
                </c:pt>
              </c:numCache>
            </c:numRef>
          </c:val>
        </c:ser>
        <c:ser>
          <c:idx val="4"/>
          <c:order val="4"/>
          <c:tx>
            <c:strRef>
              <c:f>'2011-2013'!$A$7</c:f>
              <c:strCache>
                <c:ptCount val="1"/>
                <c:pt idx="0">
                  <c:v>Natural gas</c:v>
                </c:pt>
              </c:strCache>
            </c:strRef>
          </c:tx>
          <c:invertIfNegative val="0"/>
          <c:cat>
            <c:strRef>
              <c:f>'2011-2013'!$B$1:$D$2</c:f>
              <c:strCache>
                <c:ptCount val="3"/>
                <c:pt idx="0">
                  <c:v>2011</c:v>
                </c:pt>
                <c:pt idx="1">
                  <c:v>2012</c:v>
                </c:pt>
                <c:pt idx="2">
                  <c:v>2013</c:v>
                </c:pt>
              </c:strCache>
            </c:strRef>
          </c:cat>
          <c:val>
            <c:numRef>
              <c:f>'2011-2013'!$B$7:$D$7</c:f>
              <c:numCache>
                <c:formatCode>General</c:formatCode>
                <c:ptCount val="3"/>
                <c:pt idx="0">
                  <c:v>0.17710027744132706</c:v>
                </c:pt>
                <c:pt idx="1">
                  <c:v>0.15098278206963381</c:v>
                </c:pt>
                <c:pt idx="2">
                  <c:v>0.12281203172163035</c:v>
                </c:pt>
              </c:numCache>
            </c:numRef>
          </c:val>
        </c:ser>
        <c:ser>
          <c:idx val="5"/>
          <c:order val="5"/>
          <c:tx>
            <c:strRef>
              <c:f>'2011-2013'!$A$8</c:f>
              <c:strCache>
                <c:ptCount val="1"/>
                <c:pt idx="0">
                  <c:v>Wind</c:v>
                </c:pt>
              </c:strCache>
            </c:strRef>
          </c:tx>
          <c:invertIfNegative val="0"/>
          <c:cat>
            <c:strRef>
              <c:f>'2011-2013'!$B$1:$D$2</c:f>
              <c:strCache>
                <c:ptCount val="3"/>
                <c:pt idx="0">
                  <c:v>2011</c:v>
                </c:pt>
                <c:pt idx="1">
                  <c:v>2012</c:v>
                </c:pt>
                <c:pt idx="2">
                  <c:v>2013</c:v>
                </c:pt>
              </c:strCache>
            </c:strRef>
          </c:cat>
          <c:val>
            <c:numRef>
              <c:f>'2011-2013'!$B$8:$D$8</c:f>
              <c:numCache>
                <c:formatCode>General</c:formatCode>
                <c:ptCount val="3"/>
                <c:pt idx="0">
                  <c:v>2.1037093799134063E-3</c:v>
                </c:pt>
                <c:pt idx="1">
                  <c:v>2.3929733477393916E-3</c:v>
                </c:pt>
                <c:pt idx="2">
                  <c:v>2.8106842834393496E-3</c:v>
                </c:pt>
              </c:numCache>
            </c:numRef>
          </c:val>
        </c:ser>
        <c:ser>
          <c:idx val="6"/>
          <c:order val="6"/>
          <c:tx>
            <c:strRef>
              <c:f>'2011-2013'!$A$9</c:f>
              <c:strCache>
                <c:ptCount val="1"/>
                <c:pt idx="0">
                  <c:v>Co-generation</c:v>
                </c:pt>
              </c:strCache>
            </c:strRef>
          </c:tx>
          <c:invertIfNegative val="0"/>
          <c:cat>
            <c:strRef>
              <c:f>'2011-2013'!$B$1:$D$2</c:f>
              <c:strCache>
                <c:ptCount val="3"/>
                <c:pt idx="0">
                  <c:v>2011</c:v>
                </c:pt>
                <c:pt idx="1">
                  <c:v>2012</c:v>
                </c:pt>
                <c:pt idx="2">
                  <c:v>2013</c:v>
                </c:pt>
              </c:strCache>
            </c:strRef>
          </c:cat>
          <c:val>
            <c:numRef>
              <c:f>'2011-2013'!$B$9:$D$9</c:f>
              <c:numCache>
                <c:formatCode>General</c:formatCode>
                <c:ptCount val="3"/>
                <c:pt idx="0">
                  <c:v>1.9082162126257823E-3</c:v>
                </c:pt>
                <c:pt idx="1">
                  <c:v>2.1001170862273628E-3</c:v>
                </c:pt>
                <c:pt idx="2">
                  <c:v>2.4105087382853452E-3</c:v>
                </c:pt>
              </c:numCache>
            </c:numRef>
          </c:val>
        </c:ser>
        <c:ser>
          <c:idx val="7"/>
          <c:order val="7"/>
          <c:tx>
            <c:strRef>
              <c:f>'2011-2013'!$A$10</c:f>
              <c:strCache>
                <c:ptCount val="1"/>
                <c:pt idx="0">
                  <c:v>Oil</c:v>
                </c:pt>
              </c:strCache>
            </c:strRef>
          </c:tx>
          <c:invertIfNegative val="0"/>
          <c:cat>
            <c:strRef>
              <c:f>'2011-2013'!$B$1:$D$2</c:f>
              <c:strCache>
                <c:ptCount val="3"/>
                <c:pt idx="0">
                  <c:v>2011</c:v>
                </c:pt>
                <c:pt idx="1">
                  <c:v>2012</c:v>
                </c:pt>
                <c:pt idx="2">
                  <c:v>2013</c:v>
                </c:pt>
              </c:strCache>
            </c:strRef>
          </c:cat>
          <c:val>
            <c:numRef>
              <c:f>'2011-2013'!$B$10:$D$10</c:f>
              <c:numCache>
                <c:formatCode>General</c:formatCode>
                <c:ptCount val="3"/>
                <c:pt idx="0">
                  <c:v>1.4749778859335573E-2</c:v>
                </c:pt>
                <c:pt idx="1">
                  <c:v>1.5002689729222383E-2</c:v>
                </c:pt>
                <c:pt idx="2">
                  <c:v>1.3551535271632484E-2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50024448"/>
        <c:axId val="50025984"/>
      </c:barChart>
      <c:catAx>
        <c:axId val="50024448"/>
        <c:scaling>
          <c:orientation val="minMax"/>
        </c:scaling>
        <c:delete val="0"/>
        <c:axPos val="b"/>
        <c:majorTickMark val="out"/>
        <c:minorTickMark val="none"/>
        <c:tickLblPos val="nextTo"/>
        <c:crossAx val="50025984"/>
        <c:crosses val="autoZero"/>
        <c:auto val="1"/>
        <c:lblAlgn val="ctr"/>
        <c:lblOffset val="100"/>
        <c:noMultiLvlLbl val="0"/>
      </c:catAx>
      <c:valAx>
        <c:axId val="50025984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dirty="0" smtClean="0"/>
                  <a:t>kg CO2 </a:t>
                </a:r>
                <a:r>
                  <a:rPr lang="en-US" dirty="0" err="1" smtClean="0"/>
                  <a:t>eq</a:t>
                </a:r>
                <a:r>
                  <a:rPr lang="en-US" dirty="0" smtClean="0"/>
                  <a:t>/kWh</a:t>
                </a:r>
                <a:endParaRPr lang="en-US" dirty="0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50024448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spPr>
    <a:ln>
      <a:noFill/>
    </a:ln>
  </c:sp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v>Comparison emission factors (Kg CO2 eq/ MJ)</c:v>
          </c:tx>
          <c:invertIfNegative val="0"/>
          <c:cat>
            <c:strRef>
              <c:f>Hoja2!$B$3:$B$7</c:f>
              <c:strCache>
                <c:ptCount val="5"/>
                <c:pt idx="0">
                  <c:v>Gasoline</c:v>
                </c:pt>
                <c:pt idx="1">
                  <c:v>Diesel </c:v>
                </c:pt>
                <c:pt idx="2">
                  <c:v>LPG </c:v>
                </c:pt>
                <c:pt idx="3">
                  <c:v>Biodiesel </c:v>
                </c:pt>
                <c:pt idx="4">
                  <c:v>E85 </c:v>
                </c:pt>
              </c:strCache>
            </c:strRef>
          </c:cat>
          <c:val>
            <c:numRef>
              <c:f>Hoja2!$F$3:$F$7</c:f>
              <c:numCache>
                <c:formatCode>0.000</c:formatCode>
                <c:ptCount val="5"/>
                <c:pt idx="0">
                  <c:v>1.3770251999999998</c:v>
                </c:pt>
                <c:pt idx="1">
                  <c:v>1.3034036999999981</c:v>
                </c:pt>
                <c:pt idx="2">
                  <c:v>1.0790671999999999</c:v>
                </c:pt>
                <c:pt idx="3">
                  <c:v>0.36851794000000032</c:v>
                </c:pt>
                <c:pt idx="4">
                  <c:v>0.66300169000000131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56865152"/>
        <c:axId val="56866688"/>
      </c:barChart>
      <c:catAx>
        <c:axId val="568651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txPr>
          <a:bodyPr/>
          <a:lstStyle/>
          <a:p>
            <a:pPr>
              <a:defRPr sz="1100"/>
            </a:pPr>
            <a:endParaRPr lang="en-US"/>
          </a:p>
        </c:txPr>
        <c:crossAx val="56866688"/>
        <c:crosses val="autoZero"/>
        <c:auto val="1"/>
        <c:lblAlgn val="ctr"/>
        <c:lblOffset val="100"/>
        <c:noMultiLvlLbl val="0"/>
      </c:catAx>
      <c:valAx>
        <c:axId val="56866688"/>
        <c:scaling>
          <c:orientation val="minMax"/>
        </c:scaling>
        <c:delete val="0"/>
        <c:axPos val="l"/>
        <c:majorGridlines/>
        <c:title>
          <c:tx>
            <c:rich>
              <a:bodyPr/>
              <a:lstStyle/>
              <a:p>
                <a:pPr>
                  <a:defRPr/>
                </a:pPr>
                <a:r>
                  <a:rPr lang="en-GB"/>
                  <a:t>MJ input/MJ output</a:t>
                </a:r>
              </a:p>
            </c:rich>
          </c:tx>
          <c:layout/>
          <c:overlay val="0"/>
        </c:title>
        <c:numFmt formatCode="0.00" sourceLinked="0"/>
        <c:majorTickMark val="out"/>
        <c:minorTickMark val="none"/>
        <c:tickLblPos val="nextTo"/>
        <c:txPr>
          <a:bodyPr/>
          <a:lstStyle/>
          <a:p>
            <a:pPr>
              <a:defRPr sz="1100"/>
            </a:pPr>
            <a:endParaRPr lang="en-US"/>
          </a:p>
        </c:txPr>
        <c:crossAx val="56865152"/>
        <c:crosses val="autoZero"/>
        <c:crossBetween val="between"/>
      </c:valAx>
    </c:plotArea>
    <c:plotVisOnly val="1"/>
    <c:dispBlanksAs val="gap"/>
    <c:showDLblsOverMax val="0"/>
  </c:chart>
  <c:spPr>
    <a:ln>
      <a:noFill/>
    </a:ln>
  </c:sp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v>Comparison emission factors (Kg CO2 eq/ MJ)</c:v>
          </c:tx>
          <c:invertIfNegative val="0"/>
          <c:cat>
            <c:strRef>
              <c:f>Hoja2!$B$3:$B$7</c:f>
              <c:strCache>
                <c:ptCount val="5"/>
                <c:pt idx="0">
                  <c:v>Gasoline</c:v>
                </c:pt>
                <c:pt idx="1">
                  <c:v>Diesel </c:v>
                </c:pt>
                <c:pt idx="2">
                  <c:v>LPG </c:v>
                </c:pt>
                <c:pt idx="3">
                  <c:v>Biodiesel </c:v>
                </c:pt>
                <c:pt idx="4">
                  <c:v>E85 </c:v>
                </c:pt>
              </c:strCache>
            </c:strRef>
          </c:cat>
          <c:val>
            <c:numRef>
              <c:f>Hoja2!$C$3:$C$7</c:f>
              <c:numCache>
                <c:formatCode>0.000</c:formatCode>
                <c:ptCount val="5"/>
                <c:pt idx="0">
                  <c:v>1.8556313000000001E-2</c:v>
                </c:pt>
                <c:pt idx="1">
                  <c:v>1.2690176000000001E-2</c:v>
                </c:pt>
                <c:pt idx="2">
                  <c:v>9.8682672000000027E-3</c:v>
                </c:pt>
                <c:pt idx="3">
                  <c:v>5.6341142999999913E-2</c:v>
                </c:pt>
                <c:pt idx="4">
                  <c:v>3.5449881000000009E-2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70062464"/>
        <c:axId val="70064000"/>
      </c:barChart>
      <c:catAx>
        <c:axId val="700624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txPr>
          <a:bodyPr/>
          <a:lstStyle/>
          <a:p>
            <a:pPr>
              <a:defRPr sz="1100"/>
            </a:pPr>
            <a:endParaRPr lang="en-US"/>
          </a:p>
        </c:txPr>
        <c:crossAx val="70064000"/>
        <c:crosses val="autoZero"/>
        <c:auto val="1"/>
        <c:lblAlgn val="ctr"/>
        <c:lblOffset val="100"/>
        <c:noMultiLvlLbl val="0"/>
      </c:catAx>
      <c:valAx>
        <c:axId val="70064000"/>
        <c:scaling>
          <c:orientation val="minMax"/>
        </c:scaling>
        <c:delete val="0"/>
        <c:axPos val="l"/>
        <c:majorGridlines/>
        <c:title>
          <c:tx>
            <c:rich>
              <a:bodyPr/>
              <a:lstStyle/>
              <a:p>
                <a:pPr>
                  <a:defRPr/>
                </a:pPr>
                <a:r>
                  <a:rPr lang="en-GB"/>
                  <a:t>kg CO2 eq/MJ</a:t>
                </a:r>
              </a:p>
            </c:rich>
          </c:tx>
          <c:layout/>
          <c:overlay val="0"/>
        </c:title>
        <c:numFmt formatCode="0.00" sourceLinked="0"/>
        <c:majorTickMark val="out"/>
        <c:minorTickMark val="none"/>
        <c:tickLblPos val="nextTo"/>
        <c:txPr>
          <a:bodyPr/>
          <a:lstStyle/>
          <a:p>
            <a:pPr>
              <a:defRPr sz="1100"/>
            </a:pPr>
            <a:endParaRPr lang="en-US"/>
          </a:p>
        </c:txPr>
        <c:crossAx val="70062464"/>
        <c:crosses val="autoZero"/>
        <c:crossBetween val="between"/>
      </c:valAx>
    </c:plotArea>
    <c:plotVisOnly val="1"/>
    <c:dispBlanksAs val="gap"/>
    <c:showDLblsOverMax val="0"/>
  </c:chart>
  <c:spPr>
    <a:ln>
      <a:noFill/>
    </a:ln>
  </c:spPr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l-GR"/>
          </a:p>
        </p:txBody>
      </p:sp>
      <p:sp>
        <p:nvSpPr>
          <p:cNvPr id="6041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3986CD84-686F-4196-B65E-6C4963CD7616}" type="datetime1">
              <a:rPr lang="el-GR"/>
              <a:pPr>
                <a:defRPr/>
              </a:pPr>
              <a:t>13/10/2015</a:t>
            </a:fld>
            <a:endParaRPr lang="el-GR"/>
          </a:p>
        </p:txBody>
      </p:sp>
      <p:sp>
        <p:nvSpPr>
          <p:cNvPr id="6042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l-GR"/>
          </a:p>
        </p:txBody>
      </p:sp>
      <p:sp>
        <p:nvSpPr>
          <p:cNvPr id="6042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A516A5CE-CE80-4D81-8F18-F9F5FB5D5DD2}" type="slidenum">
              <a:rPr lang="el-GR"/>
              <a:pPr>
                <a:defRPr/>
              </a:pPr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34130648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endParaRPr lang="el-GR"/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fld id="{347323A7-6EA3-4EC3-953D-DE6682E0C1F8}" type="datetime1">
              <a:rPr lang="el-GR"/>
              <a:pPr>
                <a:defRPr/>
              </a:pPr>
              <a:t>13/10/2015</a:t>
            </a:fld>
            <a:endParaRPr lang="el-GR"/>
          </a:p>
        </p:txBody>
      </p:sp>
      <p:sp>
        <p:nvSpPr>
          <p:cNvPr id="143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37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l-GR" noProof="0" smtClean="0"/>
              <a:t>Click to edit Master text styles</a:t>
            </a:r>
          </a:p>
          <a:p>
            <a:pPr lvl="1"/>
            <a:r>
              <a:rPr lang="el-GR" noProof="0" smtClean="0"/>
              <a:t>Second level</a:t>
            </a:r>
          </a:p>
          <a:p>
            <a:pPr lvl="2"/>
            <a:r>
              <a:rPr lang="el-GR" noProof="0" smtClean="0"/>
              <a:t>Third level</a:t>
            </a:r>
          </a:p>
          <a:p>
            <a:pPr lvl="3"/>
            <a:r>
              <a:rPr lang="el-GR" noProof="0" smtClean="0"/>
              <a:t>Fourth level</a:t>
            </a:r>
          </a:p>
          <a:p>
            <a:pPr lvl="4"/>
            <a:r>
              <a:rPr lang="el-GR" noProof="0" smtClean="0"/>
              <a:t>Fifth level</a:t>
            </a:r>
          </a:p>
        </p:txBody>
      </p:sp>
      <p:sp>
        <p:nvSpPr>
          <p:cNvPr id="337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endParaRPr lang="el-GR"/>
          </a:p>
        </p:txBody>
      </p:sp>
      <p:sp>
        <p:nvSpPr>
          <p:cNvPr id="337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fld id="{8083A087-D74B-4C70-8C98-AA51A15CC996}" type="slidenum">
              <a:rPr lang="el-GR"/>
              <a:pPr>
                <a:defRPr/>
              </a:pPr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60242608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434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18435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A69A013-40E1-4EB8-9D86-053FE7D83307}" type="slidenum">
              <a:rPr lang="el-GR" smtClean="0"/>
              <a:pPr/>
              <a:t>2</a:t>
            </a:fld>
            <a:endParaRPr lang="el-GR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0482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20483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4814EDA-9BD2-49B9-8432-EC208F6EBA27}" type="slidenum">
              <a:rPr lang="el-GR" smtClean="0"/>
              <a:pPr/>
              <a:t>3</a:t>
            </a:fld>
            <a:endParaRPr lang="el-GR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198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41988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2DB97721-6EE6-49A1-A166-2D336527D898}" type="slidenum">
              <a:rPr lang="el-GR" sz="1200"/>
              <a:pPr algn="r"/>
              <a:t>6</a:t>
            </a:fld>
            <a:endParaRPr lang="el-GR" sz="120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403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44036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98D67653-521C-4BDB-8CBF-795ADC8376A8}" type="slidenum">
              <a:rPr lang="el-GR" sz="1200"/>
              <a:pPr algn="r"/>
              <a:t>7</a:t>
            </a:fld>
            <a:endParaRPr lang="el-GR" sz="120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083A087-D74B-4C70-8C98-AA51A15CC996}" type="slidenum">
              <a:rPr lang="el-GR" smtClean="0"/>
              <a:pPr>
                <a:defRPr/>
              </a:pPr>
              <a:t>8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6136517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pPr eaLnBrk="1" hangingPunct="1">
              <a:defRPr/>
            </a:pPr>
            <a:endParaRPr lang="en-US" dirty="0" smtClean="0"/>
          </a:p>
        </p:txBody>
      </p:sp>
      <p:sp>
        <p:nvSpPr>
          <p:cNvPr id="2457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58DBBE6-5799-455B-BF87-8614D272E2D8}" type="slidenum">
              <a:rPr lang="el-GR" smtClean="0"/>
              <a:pPr/>
              <a:t>9</a:t>
            </a:fld>
            <a:endParaRPr lang="el-GR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pPr eaLnBrk="1" hangingPunct="1">
              <a:defRPr/>
            </a:pPr>
            <a:endParaRPr lang="en-US" dirty="0" smtClean="0"/>
          </a:p>
        </p:txBody>
      </p:sp>
      <p:sp>
        <p:nvSpPr>
          <p:cNvPr id="26627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C8661C1-801F-4F42-9745-9BAF7C065D56}" type="slidenum">
              <a:rPr lang="el-GR" smtClean="0"/>
              <a:pPr/>
              <a:t>10</a:t>
            </a:fld>
            <a:endParaRPr lang="el-GR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Διαφάνεια τίτλο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-3175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280400" y="6156325"/>
            <a:ext cx="86360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8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648200" y="6248400"/>
            <a:ext cx="10795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10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19150" y="6343650"/>
            <a:ext cx="2000250" cy="36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3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6"/>
          <p:cNvPicPr>
            <a:picLocks noChangeAspect="1"/>
          </p:cNvPicPr>
          <p:nvPr userDrawn="1"/>
        </p:nvPicPr>
        <p:blipFill>
          <a:blip r:embed="rId6"/>
          <a:srcRect/>
          <a:stretch>
            <a:fillRect/>
          </a:stretch>
        </p:blipFill>
        <p:spPr bwMode="auto">
          <a:xfrm>
            <a:off x="1163638" y="4689475"/>
            <a:ext cx="1655762" cy="815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8"/>
          <p:cNvPicPr>
            <a:picLocks noChangeAspect="1"/>
          </p:cNvPicPr>
          <p:nvPr userDrawn="1"/>
        </p:nvPicPr>
        <p:blipFill>
          <a:blip r:embed="rId7"/>
          <a:srcRect/>
          <a:stretch>
            <a:fillRect/>
          </a:stretch>
        </p:blipFill>
        <p:spPr bwMode="auto">
          <a:xfrm>
            <a:off x="3124200" y="4495800"/>
            <a:ext cx="5580063" cy="1009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1043608" y="476672"/>
            <a:ext cx="7772400" cy="1470025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l-GR" smtClean="0"/>
              <a:t>Kλικ για επεξεργασία του τίτλου</a:t>
            </a:r>
            <a:endParaRPr lang="en-GB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Τίτλος και Κατακόρυφο κεί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Τίτλος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smtClean="0"/>
              <a:t>Kλικ για επεξεργασία του τίτλου</a:t>
            </a:r>
            <a:endParaRPr lang="el-GR"/>
          </a:p>
        </p:txBody>
      </p:sp>
      <p:sp>
        <p:nvSpPr>
          <p:cNvPr id="3" name="2 - Θέση κατακόρυφου κειμένου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l-GR" smtClean="0"/>
              <a:t>Kλικ για επεξεργασία των στυλ του υποδείγματος</a:t>
            </a:r>
          </a:p>
          <a:p>
            <a:pPr lvl="1"/>
            <a:r>
              <a:rPr lang="el-GR" smtClean="0"/>
              <a:t>Δεύτερου επιπέδου</a:t>
            </a:r>
          </a:p>
          <a:p>
            <a:pPr lvl="2"/>
            <a:r>
              <a:rPr lang="el-GR" smtClean="0"/>
              <a:t>Τρίτου επιπέδου</a:t>
            </a:r>
          </a:p>
          <a:p>
            <a:pPr lvl="3"/>
            <a:r>
              <a:rPr lang="el-GR" smtClean="0"/>
              <a:t>Τέταρτου επιπέδου</a:t>
            </a:r>
          </a:p>
          <a:p>
            <a:pPr lvl="4"/>
            <a:r>
              <a:rPr lang="el-GR" smtClean="0"/>
              <a:t>Πέμπτου επιπέδου</a:t>
            </a:r>
            <a:endParaRPr lang="el-G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Κατακόρυφος τίτλος και Κεί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Κατακόρυφος τίτλος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l-GR" smtClean="0"/>
              <a:t>Kλικ για επεξεργασία του τίτλου</a:t>
            </a:r>
            <a:endParaRPr lang="el-GR"/>
          </a:p>
        </p:txBody>
      </p:sp>
      <p:sp>
        <p:nvSpPr>
          <p:cNvPr id="3" name="2 - Θέση κατακόρυφου κειμένου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l-GR" smtClean="0"/>
              <a:t>Kλικ για επεξεργασία των στυλ του υποδείγματος</a:t>
            </a:r>
          </a:p>
          <a:p>
            <a:pPr lvl="1"/>
            <a:r>
              <a:rPr lang="el-GR" smtClean="0"/>
              <a:t>Δεύτερου επιπέδου</a:t>
            </a:r>
          </a:p>
          <a:p>
            <a:pPr lvl="2"/>
            <a:r>
              <a:rPr lang="el-GR" smtClean="0"/>
              <a:t>Τρίτου επιπέδου</a:t>
            </a:r>
          </a:p>
          <a:p>
            <a:pPr lvl="3"/>
            <a:r>
              <a:rPr lang="el-GR" smtClean="0"/>
              <a:t>Τέταρτου επιπέδου</a:t>
            </a:r>
          </a:p>
          <a:p>
            <a:pPr lvl="4"/>
            <a:r>
              <a:rPr lang="el-GR" smtClean="0"/>
              <a:t>Πέμπτου επιπέδου</a:t>
            </a:r>
            <a:endParaRPr lang="el-GR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74638"/>
            <a:ext cx="7848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838200" y="1600200"/>
            <a:ext cx="7848600" cy="4525963"/>
          </a:xfrm>
        </p:spPr>
        <p:txBody>
          <a:bodyPr/>
          <a:lstStyle/>
          <a:p>
            <a:pPr lvl="0"/>
            <a:endParaRPr lang="el-GR" noProof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Τίτλος και Αντικεί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Τίτλος"/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400" cy="1143000"/>
          </a:xfrm>
        </p:spPr>
        <p:txBody>
          <a:bodyPr/>
          <a:lstStyle/>
          <a:p>
            <a:r>
              <a:rPr lang="el-GR" smtClean="0"/>
              <a:t>Kλικ για επεξεργασία του τίτλου</a:t>
            </a:r>
            <a:endParaRPr lang="el-GR"/>
          </a:p>
        </p:txBody>
      </p:sp>
      <p:sp>
        <p:nvSpPr>
          <p:cNvPr id="3" name="2 - Θέση περιεχομένου"/>
          <p:cNvSpPr>
            <a:spLocks noGrp="1"/>
          </p:cNvSpPr>
          <p:nvPr>
            <p:ph idx="1"/>
          </p:nvPr>
        </p:nvSpPr>
        <p:spPr>
          <a:xfrm>
            <a:off x="914400" y="1600200"/>
            <a:ext cx="7772400" cy="4525963"/>
          </a:xfrm>
        </p:spPr>
        <p:txBody>
          <a:bodyPr/>
          <a:lstStyle/>
          <a:p>
            <a:pPr lvl="0"/>
            <a:r>
              <a:rPr lang="el-GR" smtClean="0"/>
              <a:t>Kλικ για επεξεργασία των στυλ του υποδείγματος</a:t>
            </a:r>
          </a:p>
          <a:p>
            <a:pPr lvl="1"/>
            <a:r>
              <a:rPr lang="el-GR" smtClean="0"/>
              <a:t>Δεύτερου επιπέδου</a:t>
            </a:r>
          </a:p>
          <a:p>
            <a:pPr lvl="2"/>
            <a:r>
              <a:rPr lang="el-GR" smtClean="0"/>
              <a:t>Τρίτου επιπέδου</a:t>
            </a:r>
          </a:p>
          <a:p>
            <a:pPr lvl="3"/>
            <a:r>
              <a:rPr lang="el-GR" smtClean="0"/>
              <a:t>Τέταρτου επιπέδου</a:t>
            </a:r>
          </a:p>
          <a:p>
            <a:pPr lvl="4"/>
            <a:r>
              <a:rPr lang="el-GR" smtClean="0"/>
              <a:t>Πέμπτου επιπέδου</a:t>
            </a:r>
            <a:endParaRPr lang="el-G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Κεφαλίδα ενότητα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Τίτλος"/>
          <p:cNvSpPr>
            <a:spLocks noGrp="1"/>
          </p:cNvSpPr>
          <p:nvPr>
            <p:ph type="title"/>
          </p:nvPr>
        </p:nvSpPr>
        <p:spPr>
          <a:xfrm>
            <a:off x="990600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l-GR" smtClean="0"/>
              <a:t>Kλικ για επεξεργασία του τίτλου</a:t>
            </a:r>
            <a:endParaRPr lang="el-GR"/>
          </a:p>
        </p:txBody>
      </p:sp>
      <p:sp>
        <p:nvSpPr>
          <p:cNvPr id="3" name="2 - Θέση κειμένου"/>
          <p:cNvSpPr>
            <a:spLocks noGrp="1"/>
          </p:cNvSpPr>
          <p:nvPr>
            <p:ph type="body" idx="1"/>
          </p:nvPr>
        </p:nvSpPr>
        <p:spPr>
          <a:xfrm>
            <a:off x="990600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l-GR" smtClean="0"/>
              <a:t>Kλικ για επεξεργασία των στυλ του υποδείγματος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Δύο περιεχόμεν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Τίτλος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smtClean="0"/>
              <a:t>Kλικ για επεξεργασία του τίτλου</a:t>
            </a:r>
            <a:endParaRPr lang="el-GR"/>
          </a:p>
        </p:txBody>
      </p:sp>
      <p:sp>
        <p:nvSpPr>
          <p:cNvPr id="3" name="2 - Θέση περιεχομένου"/>
          <p:cNvSpPr>
            <a:spLocks noGrp="1"/>
          </p:cNvSpPr>
          <p:nvPr>
            <p:ph sz="half" idx="1"/>
          </p:nvPr>
        </p:nvSpPr>
        <p:spPr>
          <a:xfrm>
            <a:off x="990600" y="1600200"/>
            <a:ext cx="3733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l-GR" smtClean="0"/>
              <a:t>Kλικ για επεξεργασία των στυλ του υποδείγματος</a:t>
            </a:r>
          </a:p>
          <a:p>
            <a:pPr lvl="1"/>
            <a:r>
              <a:rPr lang="el-GR" smtClean="0"/>
              <a:t>Δεύτερου επιπέδου</a:t>
            </a:r>
          </a:p>
          <a:p>
            <a:pPr lvl="2"/>
            <a:r>
              <a:rPr lang="el-GR" smtClean="0"/>
              <a:t>Τρίτου επιπέδου</a:t>
            </a:r>
          </a:p>
          <a:p>
            <a:pPr lvl="3"/>
            <a:r>
              <a:rPr lang="el-GR" smtClean="0"/>
              <a:t>Τέταρτου επιπέδου</a:t>
            </a:r>
          </a:p>
          <a:p>
            <a:pPr lvl="4"/>
            <a:r>
              <a:rPr lang="el-GR" smtClean="0"/>
              <a:t>Πέμπτου επιπέδου</a:t>
            </a:r>
            <a:endParaRPr lang="el-GR"/>
          </a:p>
        </p:txBody>
      </p:sp>
      <p:sp>
        <p:nvSpPr>
          <p:cNvPr id="4" name="3 - Θέση περιεχομένου"/>
          <p:cNvSpPr>
            <a:spLocks noGrp="1"/>
          </p:cNvSpPr>
          <p:nvPr>
            <p:ph sz="half" idx="2"/>
          </p:nvPr>
        </p:nvSpPr>
        <p:spPr>
          <a:xfrm>
            <a:off x="4953000" y="1600200"/>
            <a:ext cx="3733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l-GR" smtClean="0"/>
              <a:t>Kλικ για επεξεργασία των στυλ του υποδείγματος</a:t>
            </a:r>
          </a:p>
          <a:p>
            <a:pPr lvl="1"/>
            <a:r>
              <a:rPr lang="el-GR" smtClean="0"/>
              <a:t>Δεύτερου επιπέδου</a:t>
            </a:r>
          </a:p>
          <a:p>
            <a:pPr lvl="2"/>
            <a:r>
              <a:rPr lang="el-GR" smtClean="0"/>
              <a:t>Τρίτου επιπέδου</a:t>
            </a:r>
          </a:p>
          <a:p>
            <a:pPr lvl="3"/>
            <a:r>
              <a:rPr lang="el-GR" smtClean="0"/>
              <a:t>Τέταρτου επιπέδου</a:t>
            </a:r>
          </a:p>
          <a:p>
            <a:pPr lvl="4"/>
            <a:r>
              <a:rPr lang="el-GR" smtClean="0"/>
              <a:t>Πέμπτου επιπέδου</a:t>
            </a:r>
            <a:endParaRPr lang="el-G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Σύγκρισ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Τίτλος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l-GR" smtClean="0"/>
              <a:t>Kλικ για επεξεργασία του τίτλου</a:t>
            </a:r>
            <a:endParaRPr lang="el-GR"/>
          </a:p>
        </p:txBody>
      </p:sp>
      <p:sp>
        <p:nvSpPr>
          <p:cNvPr id="3" name="2 - Θέση κειμένου"/>
          <p:cNvSpPr>
            <a:spLocks noGrp="1"/>
          </p:cNvSpPr>
          <p:nvPr>
            <p:ph type="body" idx="1"/>
          </p:nvPr>
        </p:nvSpPr>
        <p:spPr>
          <a:xfrm>
            <a:off x="7620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l-GR" smtClean="0"/>
              <a:t>Kλικ για επεξεργασία των στυλ του υποδείγματος</a:t>
            </a:r>
          </a:p>
        </p:txBody>
      </p:sp>
      <p:sp>
        <p:nvSpPr>
          <p:cNvPr id="4" name="3 - Θέση περιεχομένου"/>
          <p:cNvSpPr>
            <a:spLocks noGrp="1"/>
          </p:cNvSpPr>
          <p:nvPr>
            <p:ph sz="half" idx="2"/>
          </p:nvPr>
        </p:nvSpPr>
        <p:spPr>
          <a:xfrm>
            <a:off x="7620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l-GR" smtClean="0"/>
              <a:t>Kλικ για επεξεργασία των στυλ του υποδείγματος</a:t>
            </a:r>
          </a:p>
          <a:p>
            <a:pPr lvl="1"/>
            <a:r>
              <a:rPr lang="el-GR" smtClean="0"/>
              <a:t>Δεύτερου επιπέδου</a:t>
            </a:r>
          </a:p>
          <a:p>
            <a:pPr lvl="2"/>
            <a:r>
              <a:rPr lang="el-GR" smtClean="0"/>
              <a:t>Τρίτου επιπέδου</a:t>
            </a:r>
          </a:p>
          <a:p>
            <a:pPr lvl="3"/>
            <a:r>
              <a:rPr lang="el-GR" smtClean="0"/>
              <a:t>Τέταρτου επιπέδου</a:t>
            </a:r>
          </a:p>
          <a:p>
            <a:pPr lvl="4"/>
            <a:r>
              <a:rPr lang="el-GR" smtClean="0"/>
              <a:t>Πέμπτου επιπέδου</a:t>
            </a:r>
            <a:endParaRPr lang="el-GR"/>
          </a:p>
        </p:txBody>
      </p:sp>
      <p:sp>
        <p:nvSpPr>
          <p:cNvPr id="5" name="4 - Θέση κειμένου"/>
          <p:cNvSpPr>
            <a:spLocks noGrp="1"/>
          </p:cNvSpPr>
          <p:nvPr>
            <p:ph type="body" sz="quarter" idx="3"/>
          </p:nvPr>
        </p:nvSpPr>
        <p:spPr>
          <a:xfrm>
            <a:off x="4949825" y="1524000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l-GR" smtClean="0"/>
              <a:t>Kλικ για επεξεργασία των στυλ του υποδείγματος</a:t>
            </a:r>
          </a:p>
        </p:txBody>
      </p:sp>
      <p:sp>
        <p:nvSpPr>
          <p:cNvPr id="6" name="5 - Θέση περιεχομένου"/>
          <p:cNvSpPr>
            <a:spLocks noGrp="1"/>
          </p:cNvSpPr>
          <p:nvPr>
            <p:ph sz="quarter" idx="4"/>
          </p:nvPr>
        </p:nvSpPr>
        <p:spPr>
          <a:xfrm>
            <a:off x="4949825" y="2163762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l-GR" smtClean="0"/>
              <a:t>Kλικ για επεξεργασία των στυλ του υποδείγματος</a:t>
            </a:r>
          </a:p>
          <a:p>
            <a:pPr lvl="1"/>
            <a:r>
              <a:rPr lang="el-GR" smtClean="0"/>
              <a:t>Δεύτερου επιπέδου</a:t>
            </a:r>
          </a:p>
          <a:p>
            <a:pPr lvl="2"/>
            <a:r>
              <a:rPr lang="el-GR" smtClean="0"/>
              <a:t>Τρίτου επιπέδου</a:t>
            </a:r>
          </a:p>
          <a:p>
            <a:pPr lvl="3"/>
            <a:r>
              <a:rPr lang="el-GR" smtClean="0"/>
              <a:t>Τέταρτου επιπέδου</a:t>
            </a:r>
          </a:p>
          <a:p>
            <a:pPr lvl="4"/>
            <a:r>
              <a:rPr lang="el-GR" smtClean="0"/>
              <a:t>Πέμπτου επιπέδου</a:t>
            </a:r>
            <a:endParaRPr lang="el-G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Μόνο τίτλο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Τίτλος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smtClean="0"/>
              <a:t>Kλικ για επεξεργασία του τίτλου</a:t>
            </a:r>
            <a:endParaRPr lang="el-G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Κεν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Περιεχόμενο με λεζάντ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Τίτλος"/>
          <p:cNvSpPr>
            <a:spLocks noGrp="1"/>
          </p:cNvSpPr>
          <p:nvPr>
            <p:ph type="title"/>
          </p:nvPr>
        </p:nvSpPr>
        <p:spPr>
          <a:xfrm>
            <a:off x="1030287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l-GR" smtClean="0"/>
              <a:t>Kλικ για επεξεργασία του τίτλου</a:t>
            </a:r>
            <a:endParaRPr lang="el-GR"/>
          </a:p>
        </p:txBody>
      </p:sp>
      <p:sp>
        <p:nvSpPr>
          <p:cNvPr id="3" name="2 - Θέση περιεχομένου"/>
          <p:cNvSpPr>
            <a:spLocks noGrp="1"/>
          </p:cNvSpPr>
          <p:nvPr>
            <p:ph idx="1"/>
          </p:nvPr>
        </p:nvSpPr>
        <p:spPr>
          <a:xfrm>
            <a:off x="4114800" y="273050"/>
            <a:ext cx="457200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l-GR" smtClean="0"/>
              <a:t>Kλικ για επεξεργασία των στυλ του υποδείγματος</a:t>
            </a:r>
          </a:p>
          <a:p>
            <a:pPr lvl="1"/>
            <a:r>
              <a:rPr lang="el-GR" smtClean="0"/>
              <a:t>Δεύτερου επιπέδου</a:t>
            </a:r>
          </a:p>
          <a:p>
            <a:pPr lvl="2"/>
            <a:r>
              <a:rPr lang="el-GR" smtClean="0"/>
              <a:t>Τρίτου επιπέδου</a:t>
            </a:r>
          </a:p>
          <a:p>
            <a:pPr lvl="3"/>
            <a:r>
              <a:rPr lang="el-GR" smtClean="0"/>
              <a:t>Τέταρτου επιπέδου</a:t>
            </a:r>
          </a:p>
          <a:p>
            <a:pPr lvl="4"/>
            <a:r>
              <a:rPr lang="el-GR" smtClean="0"/>
              <a:t>Πέμπτου επιπέδου</a:t>
            </a:r>
            <a:endParaRPr lang="el-GR" dirty="0"/>
          </a:p>
        </p:txBody>
      </p:sp>
      <p:sp>
        <p:nvSpPr>
          <p:cNvPr id="4" name="3 - Θέση κειμένου"/>
          <p:cNvSpPr>
            <a:spLocks noGrp="1"/>
          </p:cNvSpPr>
          <p:nvPr>
            <p:ph type="body" sz="half" idx="2"/>
          </p:nvPr>
        </p:nvSpPr>
        <p:spPr>
          <a:xfrm>
            <a:off x="1030287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l-GR" smtClean="0"/>
              <a:t>Kλικ για επεξεργασία των στυλ του υποδείγματος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Εικόνα με λεζάντ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Τίτλος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l-GR" smtClean="0"/>
              <a:t>Kλικ για επεξεργασία του τίτλου</a:t>
            </a:r>
            <a:endParaRPr lang="el-GR"/>
          </a:p>
        </p:txBody>
      </p:sp>
      <p:sp>
        <p:nvSpPr>
          <p:cNvPr id="3" name="2 - Θέση εικόνας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l-GR" noProof="0" smtClean="0"/>
              <a:t>Κάντε κλικ στο εικονίδιο για να προσθέσετε μια εικόνα</a:t>
            </a:r>
            <a:endParaRPr lang="el-GR" noProof="0"/>
          </a:p>
        </p:txBody>
      </p:sp>
      <p:sp>
        <p:nvSpPr>
          <p:cNvPr id="4" name="3 - Θέση κειμένου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l-GR" smtClean="0"/>
              <a:t>Kλικ για επεξεργασία των στυλ του υποδείγματος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3"/>
          <p:cNvPicPr>
            <a:picLocks noChangeAspect="1"/>
          </p:cNvPicPr>
          <p:nvPr/>
        </p:nvPicPr>
        <p:blipFill>
          <a:blip r:embed="rId14"/>
          <a:srcRect/>
          <a:stretch>
            <a:fillRect/>
          </a:stretch>
        </p:blipFill>
        <p:spPr bwMode="auto">
          <a:xfrm>
            <a:off x="-2575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7" name="1 - Θέση τίτλου"/>
          <p:cNvSpPr>
            <a:spLocks noGrp="1"/>
          </p:cNvSpPr>
          <p:nvPr>
            <p:ph type="title"/>
          </p:nvPr>
        </p:nvSpPr>
        <p:spPr bwMode="auto">
          <a:xfrm>
            <a:off x="838200" y="274638"/>
            <a:ext cx="7848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l-GR" smtClean="0"/>
              <a:t>Kλικ για επεξεργασία του τίτλου</a:t>
            </a:r>
          </a:p>
        </p:txBody>
      </p:sp>
      <p:sp>
        <p:nvSpPr>
          <p:cNvPr id="1028" name="2 - Θέση κειμένου"/>
          <p:cNvSpPr>
            <a:spLocks noGrp="1"/>
          </p:cNvSpPr>
          <p:nvPr>
            <p:ph type="body" idx="1"/>
          </p:nvPr>
        </p:nvSpPr>
        <p:spPr bwMode="auto">
          <a:xfrm>
            <a:off x="838200" y="1600200"/>
            <a:ext cx="7848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l-GR" dirty="0" err="1" smtClean="0"/>
              <a:t>Kλικ</a:t>
            </a:r>
            <a:r>
              <a:rPr lang="el-GR" dirty="0" smtClean="0"/>
              <a:t> για επεξεργασία των στυλ του υποδείγματος</a:t>
            </a:r>
          </a:p>
          <a:p>
            <a:pPr lvl="1"/>
            <a:r>
              <a:rPr lang="el-GR" dirty="0" smtClean="0"/>
              <a:t>Δεύτερου επιπέδου</a:t>
            </a:r>
          </a:p>
          <a:p>
            <a:pPr lvl="2"/>
            <a:r>
              <a:rPr lang="el-GR" dirty="0" smtClean="0"/>
              <a:t>Τρίτου επιπέδου</a:t>
            </a:r>
          </a:p>
          <a:p>
            <a:pPr lvl="3"/>
            <a:r>
              <a:rPr lang="el-GR" dirty="0" smtClean="0"/>
              <a:t>Τέταρτου επιπέδου</a:t>
            </a:r>
          </a:p>
          <a:p>
            <a:pPr lvl="4"/>
            <a:r>
              <a:rPr lang="el-GR" dirty="0" smtClean="0"/>
              <a:t>Πέμπτου επιπέδου</a:t>
            </a:r>
          </a:p>
        </p:txBody>
      </p:sp>
      <p:pic>
        <p:nvPicPr>
          <p:cNvPr id="1029" name="Picture 8"/>
          <p:cNvPicPr>
            <a:picLocks noChangeAspect="1"/>
          </p:cNvPicPr>
          <p:nvPr/>
        </p:nvPicPr>
        <p:blipFill>
          <a:blip r:embed="rId15"/>
          <a:srcRect/>
          <a:stretch>
            <a:fillRect/>
          </a:stretch>
        </p:blipFill>
        <p:spPr bwMode="auto">
          <a:xfrm>
            <a:off x="8001000" y="6172200"/>
            <a:ext cx="10795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0" name="Picture 10"/>
          <p:cNvPicPr>
            <a:picLocks noChangeAspect="1"/>
          </p:cNvPicPr>
          <p:nvPr/>
        </p:nvPicPr>
        <p:blipFill>
          <a:blip r:embed="rId16"/>
          <a:srcRect/>
          <a:stretch>
            <a:fillRect/>
          </a:stretch>
        </p:blipFill>
        <p:spPr bwMode="auto">
          <a:xfrm>
            <a:off x="819150" y="6343650"/>
            <a:ext cx="2000250" cy="36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2" name="Text Box 8"/>
          <p:cNvSpPr txBox="1">
            <a:spLocks noChangeArrowheads="1"/>
          </p:cNvSpPr>
          <p:nvPr userDrawn="1"/>
        </p:nvSpPr>
        <p:spPr bwMode="auto">
          <a:xfrm>
            <a:off x="2819400" y="6400800"/>
            <a:ext cx="518160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GB" sz="1200" dirty="0" smtClean="0">
                <a:solidFill>
                  <a:srgbClr val="808080"/>
                </a:solidFill>
                <a:latin typeface="Calibri" pitchFamily="34" charset="0"/>
              </a:rPr>
              <a:t>1</a:t>
            </a:r>
            <a:r>
              <a:rPr lang="en-GB" sz="1200" baseline="30000" dirty="0" smtClean="0">
                <a:solidFill>
                  <a:srgbClr val="808080"/>
                </a:solidFill>
                <a:latin typeface="Calibri" pitchFamily="34" charset="0"/>
              </a:rPr>
              <a:t>st</a:t>
            </a:r>
            <a:r>
              <a:rPr lang="en-GB" sz="1200" dirty="0" smtClean="0">
                <a:solidFill>
                  <a:srgbClr val="808080"/>
                </a:solidFill>
                <a:latin typeface="Calibri" pitchFamily="34" charset="0"/>
              </a:rPr>
              <a:t> MOVESMART Workshop – 15 October 2015 – Bilbao, Spain</a:t>
            </a:r>
            <a:endParaRPr lang="el-GR" sz="1200" dirty="0">
              <a:solidFill>
                <a:srgbClr val="808080"/>
              </a:solidFill>
              <a:latin typeface="Calibri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0" r:id="rId2"/>
    <p:sldLayoutId id="2147483659" r:id="rId3"/>
    <p:sldLayoutId id="2147483658" r:id="rId4"/>
    <p:sldLayoutId id="2147483657" r:id="rId5"/>
    <p:sldLayoutId id="2147483656" r:id="rId6"/>
    <p:sldLayoutId id="2147483655" r:id="rId7"/>
    <p:sldLayoutId id="2147483654" r:id="rId8"/>
    <p:sldLayoutId id="2147483653" r:id="rId9"/>
    <p:sldLayoutId id="2147483652" r:id="rId10"/>
    <p:sldLayoutId id="2147483651" r:id="rId11"/>
    <p:sldLayoutId id="2147483650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l-G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www.movesmartfp7.eu/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emf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42.png"/><Relationship Id="rId7" Type="http://schemas.openxmlformats.org/officeDocument/2006/relationships/image" Target="../media/image44.jpe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emf"/><Relationship Id="rId5" Type="http://schemas.openxmlformats.org/officeDocument/2006/relationships/image" Target="../media/image38.png"/><Relationship Id="rId4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7" Type="http://schemas.openxmlformats.org/officeDocument/2006/relationships/chart" Target="../charts/chart6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5.xml"/><Relationship Id="rId5" Type="http://schemas.openxmlformats.org/officeDocument/2006/relationships/chart" Target="../charts/chart4.xml"/><Relationship Id="rId4" Type="http://schemas.openxmlformats.org/officeDocument/2006/relationships/chart" Target="../charts/chart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jpe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11" Type="http://schemas.openxmlformats.org/officeDocument/2006/relationships/image" Target="../media/image15.png"/><Relationship Id="rId5" Type="http://schemas.openxmlformats.org/officeDocument/2006/relationships/image" Target="../media/image9.jpeg"/><Relationship Id="rId10" Type="http://schemas.openxmlformats.org/officeDocument/2006/relationships/image" Target="../media/image14.jpeg"/><Relationship Id="rId4" Type="http://schemas.openxmlformats.org/officeDocument/2006/relationships/image" Target="../media/image8.jpeg"/><Relationship Id="rId9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jpeg"/><Relationship Id="rId4" Type="http://schemas.openxmlformats.org/officeDocument/2006/relationships/image" Target="../media/image47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jpeg"/><Relationship Id="rId4" Type="http://schemas.openxmlformats.org/officeDocument/2006/relationships/image" Target="../media/image53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jpe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1 - Τίτλος"/>
          <p:cNvSpPr>
            <a:spLocks noGrp="1"/>
          </p:cNvSpPr>
          <p:nvPr>
            <p:ph type="ctrTitle"/>
          </p:nvPr>
        </p:nvSpPr>
        <p:spPr>
          <a:xfrm>
            <a:off x="1066800" y="152400"/>
            <a:ext cx="7772400" cy="1470025"/>
          </a:xfrm>
        </p:spPr>
        <p:txBody>
          <a:bodyPr/>
          <a:lstStyle/>
          <a:p>
            <a:pPr algn="l" eaLnBrk="1" hangingPunct="1"/>
            <a:r>
              <a:rPr lang="en-US" dirty="0" smtClean="0"/>
              <a:t>Project outline &amp; vision</a:t>
            </a:r>
            <a:endParaRPr lang="el-GR" dirty="0" smtClean="0"/>
          </a:p>
        </p:txBody>
      </p:sp>
      <p:sp>
        <p:nvSpPr>
          <p:cNvPr id="16386" name="2 - Υπότιτλος"/>
          <p:cNvSpPr>
            <a:spLocks noGrp="1"/>
          </p:cNvSpPr>
          <p:nvPr>
            <p:ph type="subTitle" idx="4294967295"/>
          </p:nvPr>
        </p:nvSpPr>
        <p:spPr>
          <a:xfrm>
            <a:off x="1219200" y="1828800"/>
            <a:ext cx="7391400" cy="1295400"/>
          </a:xfrm>
        </p:spPr>
        <p:txBody>
          <a:bodyPr/>
          <a:lstStyle/>
          <a:p>
            <a:pPr marL="0" indent="0" algn="ctr" eaLnBrk="1" hangingPunct="1">
              <a:buFont typeface="Arial" charset="0"/>
              <a:buNone/>
            </a:pPr>
            <a:r>
              <a:rPr lang="en-US" i="1" dirty="0" smtClean="0">
                <a:solidFill>
                  <a:srgbClr val="7F7F7F"/>
                </a:solidFill>
              </a:rPr>
              <a:t>Dionisis Kehagias</a:t>
            </a:r>
          </a:p>
          <a:p>
            <a:pPr marL="0" indent="0" algn="ctr" eaLnBrk="1" hangingPunct="1">
              <a:buFont typeface="Arial" charset="0"/>
              <a:buNone/>
            </a:pPr>
            <a:r>
              <a:rPr lang="en-US" sz="2800" i="1" dirty="0" smtClean="0">
                <a:solidFill>
                  <a:srgbClr val="7F7F7F"/>
                </a:solidFill>
              </a:rPr>
              <a:t>Information Technologies Institute / </a:t>
            </a:r>
          </a:p>
          <a:p>
            <a:pPr marL="0" indent="0" algn="ctr" eaLnBrk="1" hangingPunct="1">
              <a:buFont typeface="Arial" charset="0"/>
              <a:buNone/>
            </a:pPr>
            <a:r>
              <a:rPr lang="en-US" sz="2800" i="1" dirty="0" smtClean="0">
                <a:solidFill>
                  <a:srgbClr val="7F7F7F"/>
                </a:solidFill>
              </a:rPr>
              <a:t>Centre for Research and Technology Hellas (CERTH/ITI)</a:t>
            </a:r>
            <a:endParaRPr lang="el-GR" sz="2800" dirty="0" smtClean="0">
              <a:solidFill>
                <a:srgbClr val="7F7F7F"/>
              </a:solidFill>
            </a:endParaRPr>
          </a:p>
        </p:txBody>
      </p:sp>
      <p:sp>
        <p:nvSpPr>
          <p:cNvPr id="16387" name="2 - Υπότιτλος"/>
          <p:cNvSpPr>
            <a:spLocks noGrp="1"/>
          </p:cNvSpPr>
          <p:nvPr>
            <p:ph type="subTitle" idx="4294967295"/>
          </p:nvPr>
        </p:nvSpPr>
        <p:spPr>
          <a:xfrm>
            <a:off x="3124200" y="5791200"/>
            <a:ext cx="5638800" cy="838200"/>
          </a:xfrm>
        </p:spPr>
        <p:txBody>
          <a:bodyPr/>
          <a:lstStyle/>
          <a:p>
            <a:pPr marL="0" indent="0" algn="r" eaLnBrk="1" hangingPunct="1">
              <a:buFont typeface="Arial" charset="0"/>
              <a:buNone/>
            </a:pPr>
            <a:r>
              <a:rPr lang="en-US" sz="2000" i="1" dirty="0" smtClean="0">
                <a:solidFill>
                  <a:srgbClr val="7F7F7F"/>
                </a:solidFill>
              </a:rPr>
              <a:t>1</a:t>
            </a:r>
            <a:r>
              <a:rPr lang="en-US" sz="2000" i="1" baseline="30000" dirty="0" smtClean="0">
                <a:solidFill>
                  <a:srgbClr val="7F7F7F"/>
                </a:solidFill>
              </a:rPr>
              <a:t>st</a:t>
            </a:r>
            <a:r>
              <a:rPr lang="en-US" sz="2000" i="1" dirty="0" smtClean="0">
                <a:solidFill>
                  <a:srgbClr val="7F7F7F"/>
                </a:solidFill>
              </a:rPr>
              <a:t> MOVESMART Workshop,</a:t>
            </a:r>
            <a:br>
              <a:rPr lang="en-US" sz="2000" i="1" dirty="0" smtClean="0">
                <a:solidFill>
                  <a:srgbClr val="7F7F7F"/>
                </a:solidFill>
              </a:rPr>
            </a:br>
            <a:r>
              <a:rPr lang="en-US" sz="2000" i="1" dirty="0" smtClean="0">
                <a:solidFill>
                  <a:srgbClr val="7F7F7F"/>
                </a:solidFill>
              </a:rPr>
              <a:t>15 October 2015, Bilbao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Content Placeholder 2"/>
          <p:cNvSpPr>
            <a:spLocks noGrp="1"/>
          </p:cNvSpPr>
          <p:nvPr>
            <p:ph idx="1"/>
          </p:nvPr>
        </p:nvSpPr>
        <p:spPr>
          <a:xfrm>
            <a:off x="838200" y="1600200"/>
            <a:ext cx="8229600" cy="4784725"/>
          </a:xfrm>
        </p:spPr>
        <p:txBody>
          <a:bodyPr/>
          <a:lstStyle/>
          <a:p>
            <a:pPr eaLnBrk="1" hangingPunct="1">
              <a:buFontTx/>
              <a:buNone/>
            </a:pPr>
            <a:endParaRPr lang="en-US" sz="900" dirty="0" smtClean="0"/>
          </a:p>
          <a:p>
            <a:pPr eaLnBrk="1" hangingPunct="1"/>
            <a:r>
              <a:rPr lang="en-US" sz="2000" b="1" dirty="0" smtClean="0"/>
              <a:t>Renewable Multimodal Mobility: </a:t>
            </a:r>
            <a:br>
              <a:rPr lang="en-US" sz="2000" b="1" dirty="0" smtClean="0"/>
            </a:br>
            <a:r>
              <a:rPr lang="en-US" sz="2000" dirty="0" smtClean="0"/>
              <a:t>Develop </a:t>
            </a:r>
            <a:r>
              <a:rPr lang="en-US" sz="2000" b="1" i="1" dirty="0" smtClean="0"/>
              <a:t>route planning </a:t>
            </a:r>
            <a:r>
              <a:rPr lang="en-US" sz="2000" dirty="0" smtClean="0"/>
              <a:t>algorithms particularly tailored for </a:t>
            </a:r>
            <a:r>
              <a:rPr lang="en-US" sz="2000" b="1" i="1" dirty="0" smtClean="0"/>
              <a:t>Electric Vehicles</a:t>
            </a:r>
            <a:r>
              <a:rPr lang="en-GB" sz="2000" b="1" i="1" dirty="0" smtClean="0"/>
              <a:t> </a:t>
            </a:r>
            <a:r>
              <a:rPr lang="en-GB" sz="2000" dirty="0" smtClean="0"/>
              <a:t>for providing the uninterruptible operation of the whole flee</a:t>
            </a:r>
            <a:endParaRPr lang="en-US" sz="2000" dirty="0" smtClean="0"/>
          </a:p>
          <a:p>
            <a:pPr eaLnBrk="1" hangingPunct="1"/>
            <a:r>
              <a:rPr lang="en-US" sz="2000" b="1" dirty="0" smtClean="0"/>
              <a:t>Cloud Computing</a:t>
            </a:r>
            <a:r>
              <a:rPr lang="en-US" sz="2000" dirty="0" smtClean="0"/>
              <a:t>: </a:t>
            </a:r>
            <a:br>
              <a:rPr lang="en-US" sz="2000" dirty="0" smtClean="0"/>
            </a:br>
            <a:r>
              <a:rPr lang="en-US" sz="2000" dirty="0" smtClean="0"/>
              <a:t>Cloud platform for supporting the </a:t>
            </a:r>
            <a:r>
              <a:rPr lang="en-US" sz="2000" b="1" i="1" dirty="0" smtClean="0"/>
              <a:t>vast storage</a:t>
            </a:r>
            <a:r>
              <a:rPr lang="en-US" sz="2000" dirty="0" smtClean="0"/>
              <a:t>, </a:t>
            </a:r>
            <a:r>
              <a:rPr lang="en-US" sz="2000" b="1" i="1" dirty="0" smtClean="0"/>
              <a:t>processing and real time communication requirements </a:t>
            </a:r>
            <a:r>
              <a:rPr lang="en-US" sz="2000" dirty="0" smtClean="0"/>
              <a:t>of </a:t>
            </a:r>
            <a:r>
              <a:rPr lang="en-GB" sz="2000" dirty="0" smtClean="0"/>
              <a:t>high-performance and energy-efficient ITS</a:t>
            </a:r>
            <a:endParaRPr lang="en-US" sz="2000" dirty="0" smtClean="0"/>
          </a:p>
          <a:p>
            <a:pPr eaLnBrk="1" hangingPunct="1"/>
            <a:r>
              <a:rPr lang="en-US" sz="2000" b="1" dirty="0" smtClean="0"/>
              <a:t>Business models: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GB" sz="2000" dirty="0" smtClean="0"/>
              <a:t>New business models to </a:t>
            </a:r>
            <a:r>
              <a:rPr lang="en-GB" sz="2000" b="1" i="1" dirty="0" smtClean="0"/>
              <a:t>reduce personal mobility costs</a:t>
            </a:r>
          </a:p>
          <a:p>
            <a:pPr lvl="1" eaLnBrk="1" hangingPunct="1"/>
            <a:r>
              <a:rPr lang="en-GB" sz="1800" dirty="0" smtClean="0"/>
              <a:t>Mobile Crowd-sourcing on demand </a:t>
            </a:r>
          </a:p>
          <a:p>
            <a:pPr lvl="1" eaLnBrk="1" hangingPunct="1"/>
            <a:r>
              <a:rPr lang="en-GB" sz="1800" dirty="0" smtClean="0"/>
              <a:t>Incentivised Vehicle Sharing </a:t>
            </a:r>
          </a:p>
          <a:p>
            <a:pPr lvl="1" eaLnBrk="1" hangingPunct="1"/>
            <a:r>
              <a:rPr lang="en-GB" sz="1800" dirty="0" smtClean="0"/>
              <a:t>Integrated Energy-Efficient Personal Mobility </a:t>
            </a:r>
            <a:endParaRPr lang="en-US" sz="1600" dirty="0" smtClean="0"/>
          </a:p>
          <a:p>
            <a:pPr eaLnBrk="1" hangingPunct="1"/>
            <a:endParaRPr lang="en-US" sz="2000" dirty="0" smtClean="0"/>
          </a:p>
          <a:p>
            <a:pPr eaLnBrk="1" hangingPunct="1"/>
            <a:endParaRPr lang="en-US" sz="2000" dirty="0" smtClean="0"/>
          </a:p>
        </p:txBody>
      </p:sp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MOVESMART </a:t>
            </a:r>
            <a:r>
              <a:rPr lang="en-US" dirty="0" smtClean="0"/>
              <a:t>Innovations</a:t>
            </a:r>
            <a:endParaRPr lang="el-GR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2"/>
          <p:cNvSpPr>
            <a:spLocks noGrp="1"/>
          </p:cNvSpPr>
          <p:nvPr>
            <p:ph type="title"/>
          </p:nvPr>
        </p:nvSpPr>
        <p:spPr>
          <a:xfrm>
            <a:off x="838200" y="274638"/>
            <a:ext cx="7848600" cy="1143000"/>
          </a:xfrm>
        </p:spPr>
        <p:txBody>
          <a:bodyPr/>
          <a:lstStyle/>
          <a:p>
            <a:r>
              <a:rPr lang="en-GB" sz="4000" dirty="0" smtClean="0"/>
              <a:t>Project Achievements up to now</a:t>
            </a:r>
            <a:endParaRPr lang="el-GR" sz="4000" dirty="0" smtClean="0"/>
          </a:p>
        </p:txBody>
      </p:sp>
      <p:sp>
        <p:nvSpPr>
          <p:cNvPr id="32770" name="Rectangle 3"/>
          <p:cNvSpPr>
            <a:spLocks noGrp="1"/>
          </p:cNvSpPr>
          <p:nvPr>
            <p:ph type="body" idx="1"/>
          </p:nvPr>
        </p:nvSpPr>
        <p:spPr>
          <a:xfrm>
            <a:off x="838200" y="1219200"/>
            <a:ext cx="7848600" cy="4525963"/>
          </a:xfrm>
        </p:spPr>
        <p:txBody>
          <a:bodyPr/>
          <a:lstStyle/>
          <a:p>
            <a:r>
              <a:rPr lang="en-GB" sz="2000" dirty="0" smtClean="0"/>
              <a:t>Innovative </a:t>
            </a:r>
            <a:r>
              <a:rPr lang="en-GB" sz="2000" b="1" dirty="0"/>
              <a:t>reliability assessment framework </a:t>
            </a:r>
            <a:r>
              <a:rPr lang="en-GB" sz="2000" dirty="0"/>
              <a:t>for crowd sourcing data</a:t>
            </a:r>
          </a:p>
          <a:p>
            <a:r>
              <a:rPr lang="en-US" sz="2000" dirty="0"/>
              <a:t>Innovative </a:t>
            </a:r>
            <a:r>
              <a:rPr lang="en-US" sz="2000" b="1" dirty="0"/>
              <a:t>traffic prediction techniques </a:t>
            </a:r>
            <a:r>
              <a:rPr lang="en-US" sz="2000" dirty="0"/>
              <a:t>based on crowd sourcing data</a:t>
            </a:r>
          </a:p>
          <a:p>
            <a:pPr lvl="1"/>
            <a:r>
              <a:rPr lang="en-US" sz="1800" dirty="0" smtClean="0"/>
              <a:t>Integrate detection of </a:t>
            </a:r>
            <a:r>
              <a:rPr lang="en-US" sz="1800" b="1" dirty="0" smtClean="0"/>
              <a:t>abnormal </a:t>
            </a:r>
            <a:r>
              <a:rPr lang="en-US" sz="1800" b="1" dirty="0"/>
              <a:t>traffic </a:t>
            </a:r>
            <a:r>
              <a:rPr lang="en-US" sz="1800" b="1" dirty="0" smtClean="0"/>
              <a:t>events </a:t>
            </a:r>
            <a:r>
              <a:rPr lang="en-US" sz="1800" dirty="0" smtClean="0"/>
              <a:t>for more accurate traffic prediction as </a:t>
            </a:r>
            <a:r>
              <a:rPr lang="en-US" sz="1800" dirty="0"/>
              <a:t>opposed to the traditional </a:t>
            </a:r>
            <a:r>
              <a:rPr lang="en-US" sz="1800" dirty="0" smtClean="0"/>
              <a:t>approaches</a:t>
            </a:r>
            <a:endParaRPr lang="en-US" sz="1800" dirty="0"/>
          </a:p>
          <a:p>
            <a:r>
              <a:rPr lang="en-GB" sz="2000" b="1" dirty="0" smtClean="0"/>
              <a:t>Crowd sourcing </a:t>
            </a:r>
            <a:r>
              <a:rPr lang="en-GB" sz="2000" dirty="0" smtClean="0"/>
              <a:t>data management back-end on the </a:t>
            </a:r>
            <a:r>
              <a:rPr lang="en-GB" sz="2000" dirty="0"/>
              <a:t>cloud </a:t>
            </a:r>
            <a:r>
              <a:rPr lang="en-GB" sz="2000" dirty="0" smtClean="0"/>
              <a:t>supporting </a:t>
            </a:r>
            <a:r>
              <a:rPr lang="en-GB" sz="2000" dirty="0"/>
              <a:t>security</a:t>
            </a:r>
          </a:p>
          <a:p>
            <a:r>
              <a:rPr lang="en-GB" sz="2000" b="1" dirty="0"/>
              <a:t>Live Traffic Reporter </a:t>
            </a:r>
            <a:r>
              <a:rPr lang="en-GB" sz="2000" b="1" dirty="0" smtClean="0"/>
              <a:t>client application for Android and iOS</a:t>
            </a:r>
          </a:p>
          <a:p>
            <a:r>
              <a:rPr lang="en-GB" sz="2000" dirty="0"/>
              <a:t>Innovative </a:t>
            </a:r>
            <a:r>
              <a:rPr lang="en-GB" sz="2000" b="1" dirty="0"/>
              <a:t>multimodal route planning </a:t>
            </a:r>
            <a:r>
              <a:rPr lang="en-GB" sz="2000" dirty="0"/>
              <a:t>algorithms that encompasses </a:t>
            </a:r>
            <a:r>
              <a:rPr lang="en-GB" sz="2000" dirty="0" smtClean="0"/>
              <a:t>EV-mobility</a:t>
            </a:r>
          </a:p>
          <a:p>
            <a:r>
              <a:rPr lang="en-GB" sz="2000" b="1" dirty="0"/>
              <a:t>Energy efficiency estimation </a:t>
            </a:r>
            <a:r>
              <a:rPr lang="en-GB" sz="2000" dirty="0"/>
              <a:t>models for EV</a:t>
            </a:r>
          </a:p>
          <a:p>
            <a:r>
              <a:rPr lang="en-US" sz="2000" dirty="0" smtClean="0"/>
              <a:t>New  </a:t>
            </a:r>
            <a:r>
              <a:rPr lang="en-US" sz="2000" dirty="0"/>
              <a:t>algorithmic approaches for supporting </a:t>
            </a:r>
            <a:r>
              <a:rPr lang="en-US" sz="2000" b="1" dirty="0"/>
              <a:t>incentives </a:t>
            </a:r>
            <a:r>
              <a:rPr lang="en-US" sz="2000" b="1" dirty="0" smtClean="0"/>
              <a:t>for vehicle-sharing services</a:t>
            </a:r>
          </a:p>
          <a:p>
            <a:r>
              <a:rPr lang="en-US" sz="2000" dirty="0" smtClean="0"/>
              <a:t>Innovative mobility-on-demand </a:t>
            </a:r>
            <a:r>
              <a:rPr lang="en-US" sz="2000" b="1" dirty="0" smtClean="0"/>
              <a:t>business models</a:t>
            </a:r>
            <a:endParaRPr lang="en-GB" sz="2000" b="1" dirty="0"/>
          </a:p>
          <a:p>
            <a:pPr lvl="1"/>
            <a:endParaRPr lang="el-GR" sz="16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2"/>
          <p:cNvSpPr>
            <a:spLocks noGrp="1"/>
          </p:cNvSpPr>
          <p:nvPr>
            <p:ph type="title"/>
          </p:nvPr>
        </p:nvSpPr>
        <p:spPr>
          <a:xfrm>
            <a:off x="762000" y="76200"/>
            <a:ext cx="8305800" cy="1143000"/>
          </a:xfrm>
        </p:spPr>
        <p:txBody>
          <a:bodyPr/>
          <a:lstStyle/>
          <a:p>
            <a:r>
              <a:rPr lang="en-GB" dirty="0" smtClean="0"/>
              <a:t>Crowd sourcing data</a:t>
            </a:r>
            <a:endParaRPr lang="el-GR" dirty="0" smtClean="0"/>
          </a:p>
        </p:txBody>
      </p:sp>
      <p:sp>
        <p:nvSpPr>
          <p:cNvPr id="27650" name="Rectangle 3"/>
          <p:cNvSpPr>
            <a:spLocks noGrp="1"/>
          </p:cNvSpPr>
          <p:nvPr>
            <p:ph type="body" idx="1"/>
          </p:nvPr>
        </p:nvSpPr>
        <p:spPr>
          <a:xfrm>
            <a:off x="762000" y="1371600"/>
            <a:ext cx="7848600" cy="4525963"/>
          </a:xfrm>
        </p:spPr>
        <p:txBody>
          <a:bodyPr/>
          <a:lstStyle/>
          <a:p>
            <a:endParaRPr lang="en-US" sz="2000" b="1" dirty="0" smtClean="0">
              <a:sym typeface="Wingdings" pitchFamily="2" charset="2"/>
            </a:endParaRPr>
          </a:p>
          <a:p>
            <a:r>
              <a:rPr lang="en-US" sz="2000" b="1" dirty="0" smtClean="0"/>
              <a:t>On-route data </a:t>
            </a:r>
            <a:r>
              <a:rPr lang="en-US" sz="2000" dirty="0" smtClean="0"/>
              <a:t>(collected </a:t>
            </a:r>
            <a:r>
              <a:rPr lang="en-US" sz="2000" dirty="0"/>
              <a:t>on </a:t>
            </a:r>
            <a:r>
              <a:rPr lang="en-US" sz="2000" dirty="0" smtClean="0"/>
              <a:t>users’ </a:t>
            </a:r>
            <a:r>
              <a:rPr lang="en-US" sz="2000" dirty="0"/>
              <a:t>consent as </a:t>
            </a:r>
            <a:r>
              <a:rPr lang="en-US" sz="2000" dirty="0" smtClean="0"/>
              <a:t>they are moving):</a:t>
            </a:r>
          </a:p>
          <a:p>
            <a:pPr lvl="1"/>
            <a:r>
              <a:rPr lang="en-US" sz="1800" dirty="0" smtClean="0"/>
              <a:t>user location</a:t>
            </a:r>
          </a:p>
          <a:p>
            <a:pPr lvl="1"/>
            <a:r>
              <a:rPr lang="en-US" sz="1800" dirty="0" smtClean="0"/>
              <a:t>user speed</a:t>
            </a:r>
            <a:endParaRPr lang="en-US" sz="2000" dirty="0" smtClean="0"/>
          </a:p>
          <a:p>
            <a:r>
              <a:rPr lang="en-US" sz="2000" b="1" dirty="0" smtClean="0"/>
              <a:t>Post-route data:</a:t>
            </a:r>
          </a:p>
          <a:p>
            <a:pPr lvl="1"/>
            <a:r>
              <a:rPr lang="en-US" sz="1800" dirty="0" smtClean="0"/>
              <a:t>Relevance Feedback</a:t>
            </a:r>
          </a:p>
          <a:p>
            <a:r>
              <a:rPr lang="en-US" sz="2000" b="1" dirty="0" smtClean="0"/>
              <a:t>Emergency data:</a:t>
            </a:r>
          </a:p>
          <a:p>
            <a:pPr lvl="1"/>
            <a:r>
              <a:rPr lang="en-US" sz="1800" dirty="0" smtClean="0"/>
              <a:t>Weather info (e.g. sudden change of weather conditions)</a:t>
            </a:r>
          </a:p>
          <a:p>
            <a:pPr lvl="1"/>
            <a:r>
              <a:rPr lang="en-US" sz="1800" dirty="0" smtClean="0"/>
              <a:t>Incidents (e.g., accidents, demonstrations, etc.)</a:t>
            </a:r>
          </a:p>
          <a:p>
            <a:pPr lvl="1"/>
            <a:r>
              <a:rPr lang="en-US" sz="1800" dirty="0" smtClean="0"/>
              <a:t>Public Transport info (e.g. bus delays)</a:t>
            </a:r>
          </a:p>
          <a:p>
            <a:pPr lvl="1"/>
            <a:r>
              <a:rPr lang="en-US" sz="1800" dirty="0" smtClean="0"/>
              <a:t>Traffic info (e.g. report of high congestion).</a:t>
            </a:r>
          </a:p>
        </p:txBody>
      </p:sp>
      <p:sp>
        <p:nvSpPr>
          <p:cNvPr id="27651" name="AutoShape 5" descr="Z"/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l-GR"/>
          </a:p>
        </p:txBody>
      </p:sp>
      <p:pic>
        <p:nvPicPr>
          <p:cNvPr id="27654" name="Picture 6" descr="gps logo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086600" y="2286000"/>
            <a:ext cx="808038" cy="341313"/>
          </a:xfrm>
          <a:prstGeom prst="rect">
            <a:avLst/>
          </a:prstGeom>
          <a:noFill/>
        </p:spPr>
      </p:pic>
      <p:pic>
        <p:nvPicPr>
          <p:cNvPr id="27655" name="Picture 7" descr="5-Gold-Stars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86600" y="3219450"/>
            <a:ext cx="990600" cy="361950"/>
          </a:xfrm>
          <a:prstGeom prst="rect">
            <a:avLst/>
          </a:prstGeom>
          <a:noFill/>
        </p:spPr>
      </p:pic>
      <p:pic>
        <p:nvPicPr>
          <p:cNvPr id="27656" name="Picture 8" descr="weather-153703_640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483475" y="4419599"/>
            <a:ext cx="593725" cy="568325"/>
          </a:xfrm>
          <a:prstGeom prst="rect">
            <a:avLst/>
          </a:prstGeom>
          <a:noFill/>
        </p:spPr>
      </p:pic>
      <p:pic>
        <p:nvPicPr>
          <p:cNvPr id="27657" name="Picture 9" descr="f8ce6495-2bc3-4fd7-89e7-c40eff087779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356350" y="4876800"/>
            <a:ext cx="730250" cy="595313"/>
          </a:xfrm>
          <a:prstGeom prst="rect">
            <a:avLst/>
          </a:prstGeom>
          <a:noFill/>
        </p:spPr>
      </p:pic>
      <p:grpSp>
        <p:nvGrpSpPr>
          <p:cNvPr id="2" name="Group 10"/>
          <p:cNvGrpSpPr>
            <a:grpSpLocks/>
          </p:cNvGrpSpPr>
          <p:nvPr/>
        </p:nvGrpSpPr>
        <p:grpSpPr bwMode="auto">
          <a:xfrm flipH="1">
            <a:off x="7361700" y="5160824"/>
            <a:ext cx="785813" cy="685800"/>
            <a:chOff x="-591" y="2736"/>
            <a:chExt cx="1536" cy="1536"/>
          </a:xfrm>
        </p:grpSpPr>
        <p:pic>
          <p:nvPicPr>
            <p:cNvPr id="27659" name="Picture 11" descr="public_transportation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-591" y="2736"/>
              <a:ext cx="1536" cy="1536"/>
            </a:xfrm>
            <a:prstGeom prst="rect">
              <a:avLst/>
            </a:prstGeom>
            <a:noFill/>
          </p:spPr>
        </p:pic>
        <p:pic>
          <p:nvPicPr>
            <p:cNvPr id="27660" name="Picture 12" descr="infoicon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-384" y="2928"/>
              <a:ext cx="336" cy="336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1860580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2"/>
          <p:cNvSpPr>
            <a:spLocks noGrp="1"/>
          </p:cNvSpPr>
          <p:nvPr>
            <p:ph type="title" idx="4294967295"/>
          </p:nvPr>
        </p:nvSpPr>
        <p:spPr>
          <a:xfrm>
            <a:off x="762000" y="76200"/>
            <a:ext cx="8305800" cy="1143000"/>
          </a:xfrm>
        </p:spPr>
        <p:txBody>
          <a:bodyPr/>
          <a:lstStyle/>
          <a:p>
            <a:r>
              <a:rPr lang="en-US" dirty="0" smtClean="0"/>
              <a:t>Live Traffic Reporter</a:t>
            </a:r>
            <a:endParaRPr lang="el-GR" dirty="0" smtClean="0"/>
          </a:p>
        </p:txBody>
      </p:sp>
      <p:sp>
        <p:nvSpPr>
          <p:cNvPr id="2662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l-GR"/>
          </a:p>
        </p:txBody>
      </p:sp>
      <p:sp>
        <p:nvSpPr>
          <p:cNvPr id="26627" name="Rectangle 8"/>
          <p:cNvSpPr>
            <a:spLocks noChangeArrowheads="1"/>
          </p:cNvSpPr>
          <p:nvPr/>
        </p:nvSpPr>
        <p:spPr bwMode="auto">
          <a:xfrm>
            <a:off x="0" y="3309938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l-GR"/>
          </a:p>
        </p:txBody>
      </p:sp>
      <p:sp>
        <p:nvSpPr>
          <p:cNvPr id="26628" name="Rectangle 10"/>
          <p:cNvSpPr>
            <a:spLocks noChangeArrowheads="1"/>
          </p:cNvSpPr>
          <p:nvPr/>
        </p:nvSpPr>
        <p:spPr bwMode="auto">
          <a:xfrm>
            <a:off x="0" y="3309938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l-GR"/>
          </a:p>
        </p:txBody>
      </p:sp>
      <p:pic>
        <p:nvPicPr>
          <p:cNvPr id="26629" name="Εικόνα 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95400" y="1452563"/>
            <a:ext cx="2700338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4267200" y="1806149"/>
            <a:ext cx="4691062" cy="440120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latin typeface="+mn-lt"/>
              </a:rPr>
              <a:t>Allows users to send </a:t>
            </a:r>
            <a:r>
              <a:rPr lang="en-US" sz="2000" b="1" dirty="0" smtClean="0">
                <a:latin typeface="+mn-lt"/>
              </a:rPr>
              <a:t>reports </a:t>
            </a:r>
            <a:r>
              <a:rPr lang="en-US" sz="2000" dirty="0" smtClean="0">
                <a:latin typeface="+mn-lt"/>
              </a:rPr>
              <a:t>about </a:t>
            </a:r>
            <a:r>
              <a:rPr lang="en-US" sz="2000" dirty="0">
                <a:latin typeface="+mn-lt"/>
              </a:rPr>
              <a:t>real time </a:t>
            </a:r>
            <a:r>
              <a:rPr lang="en-US" sz="2000" b="1" dirty="0" smtClean="0">
                <a:latin typeface="+mn-lt"/>
              </a:rPr>
              <a:t>incidents</a:t>
            </a:r>
            <a:endParaRPr lang="en-US" sz="2000" b="1" dirty="0"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latin typeface="+mn-lt"/>
              </a:rPr>
              <a:t>Four types of </a:t>
            </a:r>
            <a:r>
              <a:rPr lang="en-US" sz="2000" b="1" dirty="0" smtClean="0">
                <a:latin typeface="+mn-lt"/>
              </a:rPr>
              <a:t>incidents </a:t>
            </a:r>
            <a:r>
              <a:rPr lang="en-US" sz="2000" dirty="0" smtClean="0">
                <a:latin typeface="+mn-lt"/>
              </a:rPr>
              <a:t>are </a:t>
            </a:r>
            <a:r>
              <a:rPr lang="en-US" sz="2000" dirty="0">
                <a:latin typeface="+mn-lt"/>
              </a:rPr>
              <a:t>supported: </a:t>
            </a:r>
            <a:r>
              <a:rPr lang="en-US" sz="2000" i="1" dirty="0" smtClean="0">
                <a:latin typeface="+mn-lt"/>
              </a:rPr>
              <a:t>traffic congestion</a:t>
            </a:r>
            <a:r>
              <a:rPr lang="en-US" sz="2000" dirty="0" smtClean="0">
                <a:latin typeface="+mn-lt"/>
              </a:rPr>
              <a:t>, </a:t>
            </a:r>
            <a:r>
              <a:rPr lang="en-US" sz="2000" i="1" dirty="0">
                <a:latin typeface="+mn-lt"/>
              </a:rPr>
              <a:t>weather</a:t>
            </a:r>
            <a:r>
              <a:rPr lang="en-US" sz="2000" dirty="0">
                <a:latin typeface="+mn-lt"/>
              </a:rPr>
              <a:t>, </a:t>
            </a:r>
            <a:r>
              <a:rPr lang="en-US" sz="2000" i="1" dirty="0">
                <a:latin typeface="+mn-lt"/>
              </a:rPr>
              <a:t>works</a:t>
            </a:r>
            <a:r>
              <a:rPr lang="en-US" sz="2000" dirty="0">
                <a:latin typeface="+mn-lt"/>
              </a:rPr>
              <a:t> and </a:t>
            </a:r>
            <a:r>
              <a:rPr lang="en-US" sz="2000" i="1" dirty="0" smtClean="0">
                <a:latin typeface="+mn-lt"/>
              </a:rPr>
              <a:t>accidents</a:t>
            </a:r>
            <a:r>
              <a:rPr lang="en-US" sz="2000" dirty="0" smtClean="0">
                <a:latin typeface="+mn-lt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latin typeface="+mn-lt"/>
              </a:rPr>
              <a:t>In order to ensure the </a:t>
            </a:r>
            <a:r>
              <a:rPr lang="en-US" sz="2000" b="1" dirty="0">
                <a:latin typeface="+mn-lt"/>
              </a:rPr>
              <a:t>reliability </a:t>
            </a:r>
            <a:r>
              <a:rPr lang="en-US" sz="2000" dirty="0">
                <a:latin typeface="+mn-lt"/>
              </a:rPr>
              <a:t>of the reported </a:t>
            </a:r>
            <a:r>
              <a:rPr lang="en-US" sz="2000" dirty="0" smtClean="0">
                <a:latin typeface="+mn-lt"/>
              </a:rPr>
              <a:t>incidents, users </a:t>
            </a:r>
            <a:r>
              <a:rPr lang="en-US" sz="2000" dirty="0">
                <a:latin typeface="+mn-lt"/>
              </a:rPr>
              <a:t>are asked to </a:t>
            </a:r>
            <a:r>
              <a:rPr lang="en-US" sz="2000" b="1" dirty="0">
                <a:latin typeface="+mn-lt"/>
              </a:rPr>
              <a:t>validate the report </a:t>
            </a:r>
            <a:r>
              <a:rPr lang="en-US" sz="2000" dirty="0">
                <a:latin typeface="+mn-lt"/>
              </a:rPr>
              <a:t>in question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sz="2000" dirty="0" smtClean="0">
                <a:latin typeface="+mn-lt"/>
              </a:rPr>
              <a:t>An advanced </a:t>
            </a:r>
            <a:r>
              <a:rPr lang="en-US" sz="2000" b="1" dirty="0">
                <a:latin typeface="+mn-lt"/>
              </a:rPr>
              <a:t>estimation model </a:t>
            </a:r>
            <a:r>
              <a:rPr lang="en-US" sz="2000" dirty="0">
                <a:latin typeface="+mn-lt"/>
              </a:rPr>
              <a:t>calculates the reliability of the report based on the </a:t>
            </a:r>
            <a:r>
              <a:rPr lang="en-US" sz="2000" b="1" dirty="0">
                <a:latin typeface="+mn-lt"/>
              </a:rPr>
              <a:t>speed </a:t>
            </a:r>
            <a:r>
              <a:rPr lang="en-US" sz="2000" dirty="0">
                <a:latin typeface="+mn-lt"/>
              </a:rPr>
              <a:t>and </a:t>
            </a:r>
            <a:r>
              <a:rPr lang="en-US" sz="2000" b="1" dirty="0" smtClean="0">
                <a:latin typeface="+mn-lt"/>
              </a:rPr>
              <a:t>location </a:t>
            </a:r>
            <a:r>
              <a:rPr lang="en-US" sz="2000" dirty="0" smtClean="0">
                <a:latin typeface="+mn-lt"/>
              </a:rPr>
              <a:t>of </a:t>
            </a:r>
            <a:r>
              <a:rPr lang="en-US" sz="2000" dirty="0">
                <a:latin typeface="+mn-lt"/>
              </a:rPr>
              <a:t>the reporting </a:t>
            </a:r>
            <a:r>
              <a:rPr lang="en-US" sz="2000" dirty="0" smtClean="0">
                <a:latin typeface="+mn-lt"/>
              </a:rPr>
              <a:t>user, among other features</a:t>
            </a:r>
            <a:endParaRPr lang="en-US" sz="2000" dirty="0">
              <a:latin typeface="+mn-lt"/>
            </a:endParaRPr>
          </a:p>
          <a:p>
            <a:pPr>
              <a:defRPr/>
            </a:pPr>
            <a:endParaRPr lang="en-US" sz="2000" dirty="0"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el-GR" sz="2000" dirty="0">
              <a:latin typeface="+mn-lt"/>
            </a:endParaRPr>
          </a:p>
        </p:txBody>
      </p:sp>
      <p:pic>
        <p:nvPicPr>
          <p:cNvPr id="26631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66800" y="1452562"/>
            <a:ext cx="3007067" cy="4814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Box 1"/>
          <p:cNvSpPr txBox="1"/>
          <p:nvPr/>
        </p:nvSpPr>
        <p:spPr>
          <a:xfrm>
            <a:off x="1676400" y="990600"/>
            <a:ext cx="594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Available at : </a:t>
            </a:r>
            <a:r>
              <a:rPr lang="en-US" dirty="0" smtClean="0">
                <a:latin typeface="+mj-lt"/>
                <a:hlinkClick r:id="rId4"/>
              </a:rPr>
              <a:t>http</a:t>
            </a:r>
            <a:r>
              <a:rPr lang="en-US" dirty="0">
                <a:latin typeface="+mj-lt"/>
                <a:hlinkClick r:id="rId4"/>
              </a:rPr>
              <a:t>://</a:t>
            </a:r>
            <a:r>
              <a:rPr lang="en-US" dirty="0" smtClean="0">
                <a:latin typeface="+mj-lt"/>
                <a:hlinkClick r:id="rId4"/>
              </a:rPr>
              <a:t>www.movesmartfp7.eu</a:t>
            </a:r>
            <a:r>
              <a:rPr lang="en-US" dirty="0" smtClean="0">
                <a:latin typeface="+mj-lt"/>
              </a:rPr>
              <a:t> 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3954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Τίτλος"/>
          <p:cNvSpPr>
            <a:spLocks noGrp="1"/>
          </p:cNvSpPr>
          <p:nvPr>
            <p:ph type="title"/>
          </p:nvPr>
        </p:nvSpPr>
        <p:spPr>
          <a:xfrm>
            <a:off x="755576" y="-27384"/>
            <a:ext cx="8388424" cy="864096"/>
          </a:xfrm>
        </p:spPr>
        <p:txBody>
          <a:bodyPr>
            <a:normAutofit/>
          </a:bodyPr>
          <a:lstStyle/>
          <a:p>
            <a:r>
              <a:rPr lang="en-US" sz="3200" dirty="0"/>
              <a:t>Renewable Mobility Algorithmic Approaches</a:t>
            </a:r>
            <a:endParaRPr lang="el-GR" sz="3200" dirty="0"/>
          </a:p>
        </p:txBody>
      </p:sp>
      <p:sp>
        <p:nvSpPr>
          <p:cNvPr id="5" name="TextBox 4"/>
          <p:cNvSpPr txBox="1"/>
          <p:nvPr/>
        </p:nvSpPr>
        <p:spPr>
          <a:xfrm>
            <a:off x="857224" y="990600"/>
            <a:ext cx="8143900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+mn-lt"/>
              </a:rPr>
              <a:t>Highlight – 1</a:t>
            </a:r>
          </a:p>
          <a:p>
            <a:r>
              <a:rPr lang="en-US" b="1" dirty="0" smtClean="0">
                <a:latin typeface="+mn-lt"/>
              </a:rPr>
              <a:t>Speed-Consumption Tradeoff for Electric Vehicle Route Planning</a:t>
            </a:r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</a:rPr>
              <a:t> </a:t>
            </a:r>
          </a:p>
          <a:p>
            <a:endParaRPr lang="en-US" dirty="0">
              <a:solidFill>
                <a:schemeClr val="tx2">
                  <a:lumMod val="60000"/>
                  <a:lumOff val="40000"/>
                </a:schemeClr>
              </a:solidFill>
              <a:latin typeface="+mn-lt"/>
            </a:endParaRPr>
          </a:p>
          <a:p>
            <a:r>
              <a:rPr lang="en-US" dirty="0" smtClean="0">
                <a:latin typeface="+mn-lt"/>
              </a:rPr>
              <a:t>Electric Vehicles (EVs):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latin typeface="+mn-lt"/>
              </a:rPr>
              <a:t>Future means of </a:t>
            </a:r>
            <a:r>
              <a:rPr lang="en-US" dirty="0" smtClean="0">
                <a:latin typeface="+mn-lt"/>
              </a:rPr>
              <a:t>transportation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latin typeface="+mn-lt"/>
              </a:rPr>
              <a:t>Run on regenerative energy sources </a:t>
            </a:r>
          </a:p>
          <a:p>
            <a:endParaRPr lang="en-US" dirty="0" smtClean="0">
              <a:latin typeface="+mn-lt"/>
            </a:endParaRPr>
          </a:p>
          <a:p>
            <a:r>
              <a:rPr lang="en-US" dirty="0" smtClean="0">
                <a:latin typeface="+mn-lt"/>
              </a:rPr>
              <a:t>Downsides of EVs:</a:t>
            </a:r>
          </a:p>
          <a:p>
            <a:pPr marL="285750" indent="-285750">
              <a:buFont typeface="Arial"/>
              <a:buChar char="•"/>
            </a:pPr>
            <a:r>
              <a:rPr lang="en-US" b="1" dirty="0">
                <a:latin typeface="+mn-lt"/>
              </a:rPr>
              <a:t>Restricted battery </a:t>
            </a:r>
            <a:r>
              <a:rPr lang="en-US" b="1" dirty="0" smtClean="0">
                <a:latin typeface="+mn-lt"/>
              </a:rPr>
              <a:t>capacity</a:t>
            </a:r>
            <a:r>
              <a:rPr lang="en-US" dirty="0" smtClean="0">
                <a:latin typeface="+mn-lt"/>
              </a:rPr>
              <a:t> 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latin typeface="+mn-lt"/>
              </a:rPr>
              <a:t>Long </a:t>
            </a:r>
            <a:r>
              <a:rPr lang="en-US" dirty="0">
                <a:latin typeface="+mn-lt"/>
              </a:rPr>
              <a:t>recharging </a:t>
            </a:r>
            <a:r>
              <a:rPr lang="en-US" dirty="0" smtClean="0">
                <a:latin typeface="+mn-lt"/>
              </a:rPr>
              <a:t>times </a:t>
            </a:r>
          </a:p>
          <a:p>
            <a:pPr marL="285750" indent="-285750">
              <a:buFont typeface="Arial"/>
              <a:buChar char="•"/>
            </a:pPr>
            <a:r>
              <a:rPr lang="en-US" b="1" dirty="0" smtClean="0">
                <a:latin typeface="+mn-lt"/>
              </a:rPr>
              <a:t>“</a:t>
            </a:r>
            <a:r>
              <a:rPr lang="en-US" b="1" dirty="0">
                <a:latin typeface="+mn-lt"/>
              </a:rPr>
              <a:t>Range anxiety</a:t>
            </a:r>
            <a:r>
              <a:rPr lang="en-US" b="1" dirty="0" smtClean="0">
                <a:latin typeface="+mn-lt"/>
              </a:rPr>
              <a:t>”</a:t>
            </a:r>
            <a:r>
              <a:rPr lang="en-US" dirty="0" smtClean="0">
                <a:latin typeface="+mn-lt"/>
              </a:rPr>
              <a:t> </a:t>
            </a:r>
          </a:p>
          <a:p>
            <a:pPr marL="285750" indent="-285750">
              <a:buFont typeface="Arial"/>
              <a:buChar char="•"/>
            </a:pPr>
            <a:endParaRPr lang="en-US" dirty="0">
              <a:latin typeface="+mn-lt"/>
            </a:endParaRPr>
          </a:p>
          <a:p>
            <a:r>
              <a:rPr lang="en-US" dirty="0" smtClean="0">
                <a:latin typeface="+mn-lt"/>
              </a:rPr>
              <a:t>              Consider </a:t>
            </a:r>
            <a:r>
              <a:rPr lang="en-US" dirty="0">
                <a:latin typeface="+mn-lt"/>
              </a:rPr>
              <a:t>energy consumption in route planning </a:t>
            </a:r>
            <a:r>
              <a:rPr lang="en-US" dirty="0" smtClean="0">
                <a:latin typeface="+mn-lt"/>
              </a:rPr>
              <a:t>applications</a:t>
            </a:r>
          </a:p>
          <a:p>
            <a:endParaRPr lang="en-US" dirty="0">
              <a:latin typeface="+mn-lt"/>
            </a:endParaRPr>
          </a:p>
          <a:p>
            <a:r>
              <a:rPr lang="en-US" b="1" dirty="0" smtClean="0">
                <a:latin typeface="+mn-lt"/>
              </a:rPr>
              <a:t>Results: </a:t>
            </a:r>
            <a:endParaRPr lang="en-US" b="1" dirty="0">
              <a:latin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latin typeface="+mn-lt"/>
              </a:rPr>
              <a:t>Trade </a:t>
            </a:r>
            <a:r>
              <a:rPr lang="en-US" dirty="0">
                <a:latin typeface="+mn-lt"/>
              </a:rPr>
              <a:t>travel time and energy consumption via Pareto optimization 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latin typeface="+mn-lt"/>
              </a:rPr>
              <a:t>Driving road segments at different speed </a:t>
            </a:r>
            <a:endParaRPr lang="en-US" dirty="0" smtClean="0">
              <a:latin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latin typeface="+mn-lt"/>
              </a:rPr>
              <a:t>Accelerated query times </a:t>
            </a:r>
            <a:r>
              <a:rPr lang="en-US" dirty="0" smtClean="0">
                <a:latin typeface="+mn-lt"/>
              </a:rPr>
              <a:t> hours </a:t>
            </a:r>
            <a:r>
              <a:rPr lang="en-US" dirty="0">
                <a:latin typeface="+mn-lt"/>
              </a:rPr>
              <a:t>to </a:t>
            </a:r>
            <a:r>
              <a:rPr lang="en-US" dirty="0" smtClean="0">
                <a:latin typeface="+mn-lt"/>
              </a:rPr>
              <a:t>&lt;1s (very little error)</a:t>
            </a:r>
            <a:endParaRPr lang="en-US" dirty="0">
              <a:latin typeface="+mn-lt"/>
            </a:endParaRPr>
          </a:p>
        </p:txBody>
      </p:sp>
      <p:pic>
        <p:nvPicPr>
          <p:cNvPr id="4" name="Bild 3" descr="alternatives_new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1676400"/>
            <a:ext cx="4211960" cy="2769060"/>
          </a:xfrm>
          <a:prstGeom prst="rect">
            <a:avLst/>
          </a:prstGeom>
        </p:spPr>
      </p:pic>
      <p:sp>
        <p:nvSpPr>
          <p:cNvPr id="6" name="Pfeil nach rechts 5"/>
          <p:cNvSpPr/>
          <p:nvPr/>
        </p:nvSpPr>
        <p:spPr>
          <a:xfrm>
            <a:off x="971600" y="4364360"/>
            <a:ext cx="648072" cy="36004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09133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Τίτλος"/>
          <p:cNvSpPr>
            <a:spLocks noGrp="1"/>
          </p:cNvSpPr>
          <p:nvPr>
            <p:ph type="title"/>
          </p:nvPr>
        </p:nvSpPr>
        <p:spPr>
          <a:xfrm>
            <a:off x="755576" y="-27384"/>
            <a:ext cx="8388424" cy="864096"/>
          </a:xfrm>
        </p:spPr>
        <p:txBody>
          <a:bodyPr>
            <a:normAutofit/>
          </a:bodyPr>
          <a:lstStyle/>
          <a:p>
            <a:r>
              <a:rPr lang="en-US" sz="3200" dirty="0" smtClean="0"/>
              <a:t>Renewable Mobility Algorithmic Approaches</a:t>
            </a:r>
            <a:endParaRPr lang="el-GR" sz="3200" dirty="0"/>
          </a:p>
        </p:txBody>
      </p:sp>
      <p:sp>
        <p:nvSpPr>
          <p:cNvPr id="5" name="TextBox 4"/>
          <p:cNvSpPr txBox="1"/>
          <p:nvPr/>
        </p:nvSpPr>
        <p:spPr>
          <a:xfrm>
            <a:off x="857224" y="990600"/>
            <a:ext cx="8143900" cy="5410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+mn-lt"/>
              </a:rPr>
              <a:t>Highlight – 2</a:t>
            </a:r>
          </a:p>
          <a:p>
            <a:r>
              <a:rPr lang="de-DE" b="1" dirty="0">
                <a:latin typeface="+mn-lt"/>
              </a:rPr>
              <a:t>Towards Route Planning Algorithms for Electric Vehicles with Realistic </a:t>
            </a:r>
            <a:r>
              <a:rPr lang="de-DE" b="1" dirty="0" smtClean="0">
                <a:latin typeface="+mn-lt"/>
              </a:rPr>
              <a:t>Constraints</a:t>
            </a:r>
            <a:endParaRPr lang="en-US" dirty="0" smtClean="0">
              <a:solidFill>
                <a:schemeClr val="tx2">
                  <a:lumMod val="60000"/>
                  <a:lumOff val="40000"/>
                </a:schemeClr>
              </a:solidFill>
              <a:latin typeface="+mn-lt"/>
            </a:endParaRPr>
          </a:p>
          <a:p>
            <a:endParaRPr lang="en-US" dirty="0" smtClean="0">
              <a:latin typeface="+mn-lt"/>
            </a:endParaRPr>
          </a:p>
          <a:p>
            <a:r>
              <a:rPr lang="en-US" dirty="0" smtClean="0">
                <a:latin typeface="+mn-lt"/>
              </a:rPr>
              <a:t>Electric Vehicles (EVs):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latin typeface="+mn-lt"/>
              </a:rPr>
              <a:t>Future means of </a:t>
            </a:r>
            <a:r>
              <a:rPr lang="en-US" dirty="0" smtClean="0">
                <a:latin typeface="+mn-lt"/>
              </a:rPr>
              <a:t>transportation</a:t>
            </a:r>
            <a:endParaRPr lang="en-US" dirty="0">
              <a:latin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latin typeface="+mn-lt"/>
              </a:rPr>
              <a:t>Run </a:t>
            </a:r>
            <a:r>
              <a:rPr lang="en-US" dirty="0">
                <a:latin typeface="+mn-lt"/>
              </a:rPr>
              <a:t>on regenerative energy </a:t>
            </a:r>
            <a:r>
              <a:rPr lang="en-US" dirty="0" smtClean="0">
                <a:latin typeface="+mn-lt"/>
              </a:rPr>
              <a:t>sources </a:t>
            </a:r>
            <a:endParaRPr lang="en-US" dirty="0">
              <a:latin typeface="+mn-lt"/>
            </a:endParaRPr>
          </a:p>
          <a:p>
            <a:endParaRPr lang="en-US" dirty="0" smtClean="0">
              <a:latin typeface="+mn-lt"/>
            </a:endParaRPr>
          </a:p>
          <a:p>
            <a:r>
              <a:rPr lang="en-US" dirty="0" smtClean="0">
                <a:latin typeface="+mn-lt"/>
              </a:rPr>
              <a:t>Downsides of EVs: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latin typeface="+mn-lt"/>
              </a:rPr>
              <a:t>Restricted battery </a:t>
            </a:r>
            <a:r>
              <a:rPr lang="en-US" dirty="0" smtClean="0">
                <a:latin typeface="+mn-lt"/>
              </a:rPr>
              <a:t>capacity </a:t>
            </a:r>
          </a:p>
          <a:p>
            <a:pPr marL="285750" indent="-285750">
              <a:buFont typeface="Arial"/>
              <a:buChar char="•"/>
            </a:pPr>
            <a:r>
              <a:rPr lang="en-US" b="1" dirty="0" smtClean="0">
                <a:latin typeface="+mn-lt"/>
              </a:rPr>
              <a:t>Long </a:t>
            </a:r>
            <a:r>
              <a:rPr lang="en-US" b="1" dirty="0">
                <a:latin typeface="+mn-lt"/>
              </a:rPr>
              <a:t>recharging </a:t>
            </a:r>
            <a:r>
              <a:rPr lang="en-US" b="1" dirty="0" smtClean="0">
                <a:latin typeface="+mn-lt"/>
              </a:rPr>
              <a:t>times</a:t>
            </a:r>
            <a:r>
              <a:rPr lang="en-US" dirty="0" smtClean="0">
                <a:latin typeface="+mn-lt"/>
              </a:rPr>
              <a:t> 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latin typeface="+mn-lt"/>
              </a:rPr>
              <a:t>“</a:t>
            </a:r>
            <a:r>
              <a:rPr lang="en-US" dirty="0">
                <a:latin typeface="+mn-lt"/>
              </a:rPr>
              <a:t>Range anxiety</a:t>
            </a:r>
            <a:r>
              <a:rPr lang="en-US" dirty="0" smtClean="0">
                <a:latin typeface="+mn-lt"/>
              </a:rPr>
              <a:t>” </a:t>
            </a:r>
          </a:p>
          <a:p>
            <a:pPr marL="285750" indent="-285750">
              <a:buFont typeface="Arial"/>
              <a:buChar char="•"/>
            </a:pPr>
            <a:endParaRPr lang="en-US" dirty="0">
              <a:latin typeface="+mn-lt"/>
            </a:endParaRPr>
          </a:p>
          <a:p>
            <a:r>
              <a:rPr lang="en-US" dirty="0" smtClean="0">
                <a:latin typeface="+mn-lt"/>
              </a:rPr>
              <a:t>              Include recharging duration in computation of fastest routes</a:t>
            </a:r>
          </a:p>
          <a:p>
            <a:endParaRPr lang="en-US" b="1" dirty="0" smtClean="0">
              <a:latin typeface="+mn-lt"/>
            </a:endParaRPr>
          </a:p>
          <a:p>
            <a:r>
              <a:rPr lang="en-US" b="1" dirty="0" smtClean="0">
                <a:latin typeface="+mn-lt"/>
              </a:rPr>
              <a:t>Results: </a:t>
            </a:r>
            <a:endParaRPr lang="en-US" b="1" dirty="0">
              <a:latin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latin typeface="+mn-lt"/>
              </a:rPr>
              <a:t>Query times from hours/minutes speed up to at minutes/seconds</a:t>
            </a:r>
            <a:endParaRPr lang="en-US" dirty="0">
              <a:latin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latin typeface="+mn-lt"/>
              </a:rPr>
              <a:t>Multiple charging stations with different charging speeds supported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latin typeface="+mn-lt"/>
              </a:rPr>
              <a:t>Very fast heuristics that compute nearly optimal solutions 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latin typeface="+mn-lt"/>
              </a:rPr>
              <a:t>Can be extended to compute eco-friendly routes</a:t>
            </a:r>
            <a:endParaRPr lang="en-US" dirty="0">
              <a:latin typeface="+mn-lt"/>
            </a:endParaRPr>
          </a:p>
        </p:txBody>
      </p:sp>
      <p:pic>
        <p:nvPicPr>
          <p:cNvPr id="3" name="Bild 2" descr="Bildschirmfoto 2014-10-31 um 17.28.1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8" y="1722460"/>
            <a:ext cx="3960440" cy="2620940"/>
          </a:xfrm>
          <a:prstGeom prst="rect">
            <a:avLst/>
          </a:prstGeom>
        </p:spPr>
      </p:pic>
      <p:sp>
        <p:nvSpPr>
          <p:cNvPr id="7" name="Pfeil nach rechts 6"/>
          <p:cNvSpPr/>
          <p:nvPr/>
        </p:nvSpPr>
        <p:spPr>
          <a:xfrm>
            <a:off x="971600" y="4365104"/>
            <a:ext cx="648072" cy="36004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26737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Τίτλος"/>
          <p:cNvSpPr>
            <a:spLocks noGrp="1"/>
          </p:cNvSpPr>
          <p:nvPr>
            <p:ph type="title"/>
          </p:nvPr>
        </p:nvSpPr>
        <p:spPr>
          <a:xfrm>
            <a:off x="755576" y="-27384"/>
            <a:ext cx="8388424" cy="864096"/>
          </a:xfrm>
        </p:spPr>
        <p:txBody>
          <a:bodyPr>
            <a:normAutofit/>
          </a:bodyPr>
          <a:lstStyle/>
          <a:p>
            <a:r>
              <a:rPr lang="en-US" sz="3200" dirty="0"/>
              <a:t>Renewable Mobility Algorithmic Approaches</a:t>
            </a:r>
            <a:endParaRPr lang="el-GR" sz="3200" dirty="0"/>
          </a:p>
        </p:txBody>
      </p:sp>
      <p:sp>
        <p:nvSpPr>
          <p:cNvPr id="5" name="TextBox 4"/>
          <p:cNvSpPr txBox="1"/>
          <p:nvPr/>
        </p:nvSpPr>
        <p:spPr>
          <a:xfrm>
            <a:off x="762000" y="685800"/>
            <a:ext cx="8382000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+mn-lt"/>
              </a:rPr>
              <a:t>Algorithmic development </a:t>
            </a:r>
          </a:p>
          <a:p>
            <a:endParaRPr lang="en-US" sz="2400" b="1" dirty="0" smtClean="0">
              <a:latin typeface="+mn-lt"/>
            </a:endParaRPr>
          </a:p>
          <a:p>
            <a:endParaRPr lang="en-US" sz="2400" b="1" dirty="0" smtClean="0">
              <a:latin typeface="+mn-lt"/>
            </a:endParaRPr>
          </a:p>
          <a:p>
            <a:endParaRPr lang="en-US" dirty="0" smtClean="0">
              <a:latin typeface="+mn-lt"/>
            </a:endParaRPr>
          </a:p>
          <a:p>
            <a:endParaRPr lang="en-US" dirty="0" smtClean="0">
              <a:latin typeface="+mn-lt"/>
            </a:endParaRPr>
          </a:p>
          <a:p>
            <a:endParaRPr lang="en-US" dirty="0" smtClean="0">
              <a:latin typeface="+mn-lt"/>
            </a:endParaRPr>
          </a:p>
          <a:p>
            <a:endParaRPr lang="en-US" dirty="0" smtClean="0">
              <a:latin typeface="+mn-lt"/>
            </a:endParaRPr>
          </a:p>
          <a:p>
            <a:endParaRPr lang="en-US" dirty="0" smtClean="0">
              <a:latin typeface="+mn-lt"/>
            </a:endParaRPr>
          </a:p>
          <a:p>
            <a:endParaRPr lang="en-US" dirty="0" smtClean="0">
              <a:latin typeface="+mn-lt"/>
            </a:endParaRPr>
          </a:p>
          <a:p>
            <a:endParaRPr lang="en-US" dirty="0" smtClean="0">
              <a:latin typeface="+mn-lt"/>
            </a:endParaRPr>
          </a:p>
          <a:p>
            <a:endParaRPr lang="en-US" dirty="0" smtClean="0">
              <a:latin typeface="+mn-lt"/>
            </a:endParaRPr>
          </a:p>
          <a:p>
            <a:r>
              <a:rPr lang="en-US" b="1" u="sng" dirty="0" smtClean="0">
                <a:latin typeface="+mn-lt"/>
              </a:rPr>
              <a:t>Incentivized Vehicle-Sharing:</a:t>
            </a:r>
            <a:r>
              <a:rPr lang="en-US" dirty="0" smtClean="0">
                <a:latin typeface="+mn-lt"/>
              </a:rPr>
              <a:t> Derive route/parking alternatives  that effectively incentivize users and maximize the number of satisfied user requests under priority for vehicle relocations</a:t>
            </a:r>
          </a:p>
          <a:p>
            <a:endParaRPr lang="en-US" dirty="0" smtClean="0">
              <a:latin typeface="+mn-lt"/>
            </a:endParaRPr>
          </a:p>
          <a:p>
            <a:r>
              <a:rPr lang="en-US" b="1" u="sng" dirty="0" smtClean="0">
                <a:solidFill>
                  <a:schemeClr val="tx2">
                    <a:lumMod val="50000"/>
                  </a:schemeClr>
                </a:solidFill>
                <a:latin typeface="+mn-lt"/>
              </a:rPr>
              <a:t>Alternative routes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>
                <a:latin typeface="+mn-lt"/>
              </a:rPr>
              <a:t>  A </a:t>
            </a:r>
            <a:r>
              <a:rPr lang="en-US" dirty="0" smtClean="0">
                <a:latin typeface="+mn-lt"/>
                <a:sym typeface="Wingdings" pitchFamily="2" charset="2"/>
              </a:rPr>
              <a:t> </a:t>
            </a:r>
            <a:r>
              <a:rPr lang="en-US" i="1" dirty="0" smtClean="0">
                <a:latin typeface="+mn-lt"/>
              </a:rPr>
              <a:t>S</a:t>
            </a:r>
            <a:r>
              <a:rPr lang="en-US" i="1" baseline="-25000" dirty="0" smtClean="0">
                <a:latin typeface="+mn-lt"/>
              </a:rPr>
              <a:t>1</a:t>
            </a:r>
            <a:r>
              <a:rPr lang="en-US" dirty="0" smtClean="0">
                <a:latin typeface="+mn-lt"/>
              </a:rPr>
              <a:t> </a:t>
            </a:r>
            <a:r>
              <a:rPr lang="en-US" dirty="0" smtClean="0">
                <a:latin typeface="+mn-lt"/>
                <a:sym typeface="Wingdings" pitchFamily="2" charset="2"/>
              </a:rPr>
              <a:t> </a:t>
            </a:r>
            <a:r>
              <a:rPr lang="en-US" i="1" dirty="0" smtClean="0">
                <a:latin typeface="+mn-lt"/>
              </a:rPr>
              <a:t>S</a:t>
            </a:r>
            <a:r>
              <a:rPr lang="en-US" i="1" baseline="-25000" dirty="0" smtClean="0">
                <a:latin typeface="+mn-lt"/>
              </a:rPr>
              <a:t>3</a:t>
            </a:r>
            <a:r>
              <a:rPr lang="en-US" dirty="0" smtClean="0">
                <a:latin typeface="+mn-lt"/>
              </a:rPr>
              <a:t> </a:t>
            </a:r>
            <a:r>
              <a:rPr lang="en-US" dirty="0" smtClean="0">
                <a:latin typeface="+mn-lt"/>
                <a:sym typeface="Wingdings" pitchFamily="2" charset="2"/>
              </a:rPr>
              <a:t> </a:t>
            </a:r>
            <a:r>
              <a:rPr lang="en-US" dirty="0" smtClean="0">
                <a:latin typeface="+mn-lt"/>
              </a:rPr>
              <a:t>B </a:t>
            </a:r>
            <a:r>
              <a:rPr lang="en-US" dirty="0" smtClean="0">
                <a:solidFill>
                  <a:srgbClr val="339933"/>
                </a:solidFill>
                <a:latin typeface="+mn-lt"/>
              </a:rPr>
              <a:t> </a:t>
            </a:r>
            <a:r>
              <a:rPr lang="en-US" i="1" dirty="0" smtClean="0">
                <a:solidFill>
                  <a:srgbClr val="339933"/>
                </a:solidFill>
                <a:latin typeface="+mn-lt"/>
              </a:rPr>
              <a:t>(shortest time)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>
                <a:latin typeface="+mn-lt"/>
              </a:rPr>
              <a:t>  A </a:t>
            </a:r>
            <a:r>
              <a:rPr lang="en-US" dirty="0" smtClean="0">
                <a:latin typeface="+mn-lt"/>
                <a:sym typeface="Wingdings" pitchFamily="2" charset="2"/>
              </a:rPr>
              <a:t> </a:t>
            </a:r>
            <a:r>
              <a:rPr lang="en-US" i="1" dirty="0" smtClean="0">
                <a:latin typeface="+mn-lt"/>
              </a:rPr>
              <a:t>S</a:t>
            </a:r>
            <a:r>
              <a:rPr lang="en-US" i="1" baseline="-25000" dirty="0" smtClean="0">
                <a:latin typeface="+mn-lt"/>
              </a:rPr>
              <a:t>1</a:t>
            </a:r>
            <a:r>
              <a:rPr lang="en-US" dirty="0" smtClean="0">
                <a:latin typeface="+mn-lt"/>
              </a:rPr>
              <a:t> </a:t>
            </a:r>
            <a:r>
              <a:rPr lang="en-US" dirty="0" smtClean="0">
                <a:latin typeface="+mn-lt"/>
                <a:sym typeface="Wingdings" pitchFamily="2" charset="2"/>
              </a:rPr>
              <a:t> </a:t>
            </a:r>
            <a:r>
              <a:rPr lang="en-US" i="1" dirty="0" smtClean="0">
                <a:latin typeface="+mn-lt"/>
              </a:rPr>
              <a:t>S</a:t>
            </a:r>
            <a:r>
              <a:rPr lang="en-US" i="1" baseline="-25000" dirty="0" smtClean="0">
                <a:latin typeface="+mn-lt"/>
              </a:rPr>
              <a:t>2</a:t>
            </a:r>
            <a:r>
              <a:rPr lang="en-US" dirty="0" smtClean="0">
                <a:latin typeface="+mn-lt"/>
              </a:rPr>
              <a:t> </a:t>
            </a:r>
            <a:r>
              <a:rPr lang="en-US" dirty="0" smtClean="0">
                <a:latin typeface="+mn-lt"/>
                <a:sym typeface="Wingdings" pitchFamily="2" charset="2"/>
              </a:rPr>
              <a:t> B </a:t>
            </a:r>
            <a:r>
              <a:rPr lang="en-US" dirty="0" smtClean="0">
                <a:latin typeface="+mn-lt"/>
              </a:rPr>
              <a:t> </a:t>
            </a:r>
            <a:r>
              <a:rPr lang="en-US" i="1" dirty="0" smtClean="0">
                <a:solidFill>
                  <a:srgbClr val="339933"/>
                </a:solidFill>
                <a:latin typeface="+mn-lt"/>
              </a:rPr>
              <a:t>(incentivized scheme)</a:t>
            </a:r>
          </a:p>
          <a:p>
            <a:endParaRPr lang="en-US" dirty="0" smtClean="0">
              <a:latin typeface="+mn-lt"/>
            </a:endParaRPr>
          </a:p>
          <a:p>
            <a:endParaRPr lang="en-US" dirty="0" smtClean="0">
              <a:latin typeface="+mn-lt"/>
            </a:endParaRPr>
          </a:p>
          <a:p>
            <a:endParaRPr lang="en-US" dirty="0" smtClean="0">
              <a:latin typeface="+mn-lt"/>
            </a:endParaRPr>
          </a:p>
        </p:txBody>
      </p:sp>
      <p:pic>
        <p:nvPicPr>
          <p:cNvPr id="27" name="Picture 8" descr="http://www.autotourtravel.com/wp-content/uploads/2014/03/MapMarker_Marker_Outside_Chartreuse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22984" y="2149624"/>
            <a:ext cx="565200" cy="565200"/>
          </a:xfrm>
          <a:prstGeom prst="rect">
            <a:avLst/>
          </a:prstGeom>
          <a:noFill/>
        </p:spPr>
      </p:pic>
      <p:sp>
        <p:nvSpPr>
          <p:cNvPr id="28" name="TextBox 27"/>
          <p:cNvSpPr txBox="1"/>
          <p:nvPr/>
        </p:nvSpPr>
        <p:spPr>
          <a:xfrm>
            <a:off x="1722984" y="2725688"/>
            <a:ext cx="4320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 smtClean="0"/>
              <a:t>A</a:t>
            </a:r>
            <a:endParaRPr lang="el-GR" sz="2000" baseline="-25000" dirty="0"/>
          </a:p>
        </p:txBody>
      </p:sp>
      <p:pic>
        <p:nvPicPr>
          <p:cNvPr id="29" name="Picture 10" descr="http://commercealouergrenoble.com/images/Map-Marker-Marker-Outside-Azure-ico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47720" y="2005608"/>
            <a:ext cx="566192" cy="566192"/>
          </a:xfrm>
          <a:prstGeom prst="rect">
            <a:avLst/>
          </a:prstGeom>
          <a:noFill/>
        </p:spPr>
      </p:pic>
      <p:pic>
        <p:nvPicPr>
          <p:cNvPr id="30" name="Picture 14" descr="http://www.montanawhitewater.com/media/car_icon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339608" y="2437656"/>
            <a:ext cx="792088" cy="792088"/>
          </a:xfrm>
          <a:prstGeom prst="rect">
            <a:avLst/>
          </a:prstGeom>
          <a:noFill/>
        </p:spPr>
      </p:pic>
      <p:cxnSp>
        <p:nvCxnSpPr>
          <p:cNvPr id="31" name="Shape 45"/>
          <p:cNvCxnSpPr>
            <a:stCxn id="29" idx="2"/>
            <a:endCxn id="30" idx="2"/>
          </p:cNvCxnSpPr>
          <p:nvPr/>
        </p:nvCxnSpPr>
        <p:spPr>
          <a:xfrm rot="5400000">
            <a:off x="7854262" y="2453190"/>
            <a:ext cx="657944" cy="895164"/>
          </a:xfrm>
          <a:prstGeom prst="curvedConnector3">
            <a:avLst>
              <a:gd name="adj1" fmla="val 134745"/>
            </a:avLst>
          </a:prstGeom>
          <a:ln w="19050">
            <a:solidFill>
              <a:schemeClr val="tx1"/>
            </a:solidFill>
            <a:prstDash val="dash"/>
            <a:headEnd type="stealth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hape 45"/>
          <p:cNvCxnSpPr>
            <a:stCxn id="29" idx="2"/>
          </p:cNvCxnSpPr>
          <p:nvPr/>
        </p:nvCxnSpPr>
        <p:spPr>
          <a:xfrm rot="5400000" flipH="1">
            <a:off x="6964034" y="905018"/>
            <a:ext cx="1070248" cy="2263316"/>
          </a:xfrm>
          <a:prstGeom prst="curvedConnector3">
            <a:avLst>
              <a:gd name="adj1" fmla="val 69418"/>
            </a:avLst>
          </a:prstGeom>
          <a:ln w="19050">
            <a:solidFill>
              <a:schemeClr val="tx1"/>
            </a:solidFill>
            <a:prstDash val="dash"/>
            <a:headEnd type="stealth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14" descr="http://code.google.com/p/android-bus-route-tracker-ss12/logo?cct=129815292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123584" y="1646136"/>
            <a:ext cx="360000" cy="360000"/>
          </a:xfrm>
          <a:prstGeom prst="rect">
            <a:avLst/>
          </a:prstGeom>
          <a:noFill/>
        </p:spPr>
      </p:pic>
      <p:pic>
        <p:nvPicPr>
          <p:cNvPr id="34" name="Picture 14" descr="http://www.montanawhitewater.com/media/car_icon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947120" y="1789584"/>
            <a:ext cx="792088" cy="792088"/>
          </a:xfrm>
          <a:prstGeom prst="rect">
            <a:avLst/>
          </a:prstGeom>
          <a:noFill/>
        </p:spPr>
      </p:pic>
      <p:cxnSp>
        <p:nvCxnSpPr>
          <p:cNvPr id="35" name="Shape 45"/>
          <p:cNvCxnSpPr>
            <a:stCxn id="27" idx="2"/>
            <a:endCxn id="34" idx="2"/>
          </p:cNvCxnSpPr>
          <p:nvPr/>
        </p:nvCxnSpPr>
        <p:spPr>
          <a:xfrm rot="5400000" flipH="1" flipV="1">
            <a:off x="2607798" y="1979458"/>
            <a:ext cx="133152" cy="1337580"/>
          </a:xfrm>
          <a:prstGeom prst="curvedConnector3">
            <a:avLst>
              <a:gd name="adj1" fmla="val -171683"/>
            </a:avLst>
          </a:prstGeom>
          <a:ln w="19050">
            <a:solidFill>
              <a:schemeClr val="tx1"/>
            </a:solidFill>
            <a:prstDash val="dash"/>
            <a:headEnd type="none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515072" y="2581672"/>
            <a:ext cx="371475" cy="590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7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8203704" y="3013720"/>
            <a:ext cx="371475" cy="590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38" name="Shape 45"/>
          <p:cNvCxnSpPr>
            <a:stCxn id="34" idx="2"/>
          </p:cNvCxnSpPr>
          <p:nvPr/>
        </p:nvCxnSpPr>
        <p:spPr>
          <a:xfrm rot="5400000" flipH="1" flipV="1">
            <a:off x="4261266" y="583450"/>
            <a:ext cx="1080120" cy="2916324"/>
          </a:xfrm>
          <a:prstGeom prst="curvedConnector4">
            <a:avLst>
              <a:gd name="adj1" fmla="val 14001"/>
              <a:gd name="adj2" fmla="val 52931"/>
            </a:avLst>
          </a:prstGeom>
          <a:ln w="19050">
            <a:solidFill>
              <a:schemeClr val="tx1"/>
            </a:solidFill>
            <a:prstDash val="dash"/>
            <a:headEnd type="none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hape 45"/>
          <p:cNvCxnSpPr>
            <a:stCxn id="34" idx="2"/>
            <a:endCxn id="30" idx="2"/>
          </p:cNvCxnSpPr>
          <p:nvPr/>
        </p:nvCxnSpPr>
        <p:spPr>
          <a:xfrm rot="16200000" flipH="1">
            <a:off x="5215372" y="709464"/>
            <a:ext cx="648072" cy="4392488"/>
          </a:xfrm>
          <a:prstGeom prst="curvedConnector3">
            <a:avLst>
              <a:gd name="adj1" fmla="val 63641"/>
            </a:avLst>
          </a:prstGeom>
          <a:ln w="19050">
            <a:solidFill>
              <a:schemeClr val="tx1"/>
            </a:solidFill>
            <a:prstDash val="dash"/>
            <a:headEnd type="none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Picture 11" descr="https://encrypted-tbn0.gstatic.com/images?q=tbn:ANd9GcSHG2HxX7A-JpYydOEmnq0L3eKybyokabrMRLz-89ElPF_sOwfs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 rot="20293599">
            <a:off x="4833146" y="1383488"/>
            <a:ext cx="643128" cy="287968"/>
          </a:xfrm>
          <a:prstGeom prst="rect">
            <a:avLst/>
          </a:prstGeom>
          <a:noFill/>
        </p:spPr>
      </p:pic>
      <p:pic>
        <p:nvPicPr>
          <p:cNvPr id="41" name="Picture 11" descr="https://encrypted-tbn0.gstatic.com/images?q=tbn:ANd9GcSHG2HxX7A-JpYydOEmnq0L3eKybyokabrMRLz-89ElPF_sOwfs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695141" y="2682209"/>
            <a:ext cx="643128" cy="287968"/>
          </a:xfrm>
          <a:prstGeom prst="rect">
            <a:avLst/>
          </a:prstGeom>
          <a:noFill/>
        </p:spPr>
      </p:pic>
      <p:sp>
        <p:nvSpPr>
          <p:cNvPr id="42" name="TextBox 41"/>
          <p:cNvSpPr txBox="1"/>
          <p:nvPr/>
        </p:nvSpPr>
        <p:spPr>
          <a:xfrm>
            <a:off x="2667000" y="2181562"/>
            <a:ext cx="533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i="1" dirty="0" smtClean="0"/>
              <a:t>S</a:t>
            </a:r>
            <a:r>
              <a:rPr lang="en-US" sz="2000" baseline="-25000" dirty="0" smtClean="0"/>
              <a:t>1</a:t>
            </a:r>
            <a:endParaRPr lang="el-GR" sz="2000" baseline="-25000" dirty="0"/>
          </a:p>
        </p:txBody>
      </p:sp>
      <p:sp>
        <p:nvSpPr>
          <p:cNvPr id="43" name="TextBox 42"/>
          <p:cNvSpPr txBox="1"/>
          <p:nvPr/>
        </p:nvSpPr>
        <p:spPr>
          <a:xfrm>
            <a:off x="6475512" y="1141512"/>
            <a:ext cx="5760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 smtClean="0"/>
              <a:t>S</a:t>
            </a:r>
            <a:r>
              <a:rPr lang="en-US" sz="2000" i="1" baseline="-25000" dirty="0" smtClean="0"/>
              <a:t>2</a:t>
            </a:r>
            <a:endParaRPr lang="el-GR" sz="2000" dirty="0" smtClean="0"/>
          </a:p>
        </p:txBody>
      </p:sp>
      <p:sp>
        <p:nvSpPr>
          <p:cNvPr id="44" name="TextBox 43"/>
          <p:cNvSpPr txBox="1"/>
          <p:nvPr/>
        </p:nvSpPr>
        <p:spPr>
          <a:xfrm>
            <a:off x="7010400" y="2653680"/>
            <a:ext cx="533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i="1" dirty="0" smtClean="0"/>
              <a:t>S</a:t>
            </a:r>
            <a:r>
              <a:rPr lang="en-US" sz="2000" baseline="-25000" dirty="0" smtClean="0"/>
              <a:t>3</a:t>
            </a:r>
            <a:endParaRPr lang="el-GR" sz="2000" baseline="-25000" dirty="0"/>
          </a:p>
        </p:txBody>
      </p:sp>
      <p:sp>
        <p:nvSpPr>
          <p:cNvPr id="45" name="Line Callout 1 (Accent Bar) 44"/>
          <p:cNvSpPr/>
          <p:nvPr/>
        </p:nvSpPr>
        <p:spPr>
          <a:xfrm>
            <a:off x="7195592" y="753336"/>
            <a:ext cx="1872208" cy="504056"/>
          </a:xfrm>
          <a:prstGeom prst="accentCallout1">
            <a:avLst>
              <a:gd name="adj1" fmla="val 38287"/>
              <a:gd name="adj2" fmla="val -819"/>
              <a:gd name="adj3" fmla="val 53891"/>
              <a:gd name="adj4" fmla="val -26310"/>
            </a:avLst>
          </a:prstGeom>
          <a:noFill/>
          <a:ln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</a:rPr>
              <a:t>Occupancy: 15%</a:t>
            </a:r>
            <a:endParaRPr lang="el-GR" dirty="0">
              <a:solidFill>
                <a:schemeClr val="tx1"/>
              </a:solidFill>
            </a:endParaRPr>
          </a:p>
        </p:txBody>
      </p:sp>
      <p:sp>
        <p:nvSpPr>
          <p:cNvPr id="46" name="Line Callout 1 (Accent Bar) 45"/>
          <p:cNvSpPr/>
          <p:nvPr/>
        </p:nvSpPr>
        <p:spPr>
          <a:xfrm>
            <a:off x="5611416" y="3157736"/>
            <a:ext cx="2016224" cy="576064"/>
          </a:xfrm>
          <a:prstGeom prst="accentCallout1">
            <a:avLst>
              <a:gd name="adj1" fmla="val 46660"/>
              <a:gd name="adj2" fmla="val 87846"/>
              <a:gd name="adj3" fmla="val 20400"/>
              <a:gd name="adj4" fmla="val 96919"/>
            </a:avLst>
          </a:prstGeom>
          <a:noFill/>
          <a:ln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</a:rPr>
              <a:t>Occupancy: 80%</a:t>
            </a:r>
            <a:endParaRPr lang="el-GR" dirty="0" smtClean="0">
              <a:solidFill>
                <a:schemeClr val="tx1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8635752" y="2293640"/>
            <a:ext cx="4320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 smtClean="0"/>
              <a:t>B</a:t>
            </a:r>
            <a:endParaRPr lang="el-GR" sz="2000" baseline="-25000" dirty="0"/>
          </a:p>
        </p:txBody>
      </p:sp>
      <p:pic>
        <p:nvPicPr>
          <p:cNvPr id="48" name="Picture 14" descr="http://www.montanawhitewater.com/media/car_icon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913512" y="762000"/>
            <a:ext cx="792088" cy="79208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790018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Τίτλος"/>
          <p:cNvSpPr>
            <a:spLocks noGrp="1"/>
          </p:cNvSpPr>
          <p:nvPr>
            <p:ph type="title"/>
          </p:nvPr>
        </p:nvSpPr>
        <p:spPr>
          <a:xfrm>
            <a:off x="755576" y="-27384"/>
            <a:ext cx="8388424" cy="864096"/>
          </a:xfrm>
        </p:spPr>
        <p:txBody>
          <a:bodyPr>
            <a:normAutofit/>
          </a:bodyPr>
          <a:lstStyle/>
          <a:p>
            <a:r>
              <a:rPr lang="en-US" sz="3200" dirty="0" smtClean="0"/>
              <a:t>Renewable Mobility Algorithmic Approaches</a:t>
            </a:r>
            <a:endParaRPr lang="el-GR" sz="3200" dirty="0"/>
          </a:p>
        </p:txBody>
      </p:sp>
      <p:sp>
        <p:nvSpPr>
          <p:cNvPr id="5" name="TextBox 4"/>
          <p:cNvSpPr txBox="1"/>
          <p:nvPr/>
        </p:nvSpPr>
        <p:spPr>
          <a:xfrm>
            <a:off x="762000" y="681335"/>
            <a:ext cx="457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+mn-lt"/>
              </a:rPr>
              <a:t>Algorithmic development</a:t>
            </a:r>
          </a:p>
        </p:txBody>
      </p:sp>
      <p:grpSp>
        <p:nvGrpSpPr>
          <p:cNvPr id="51" name="Group 50"/>
          <p:cNvGrpSpPr/>
          <p:nvPr/>
        </p:nvGrpSpPr>
        <p:grpSpPr>
          <a:xfrm>
            <a:off x="2590800" y="753336"/>
            <a:ext cx="6477000" cy="2066064"/>
            <a:chOff x="2590800" y="753336"/>
            <a:chExt cx="6477000" cy="2066064"/>
          </a:xfrm>
        </p:grpSpPr>
        <p:sp>
          <p:nvSpPr>
            <p:cNvPr id="45" name="Line Callout 1 (Accent Bar) 44"/>
            <p:cNvSpPr/>
            <p:nvPr/>
          </p:nvSpPr>
          <p:spPr>
            <a:xfrm>
              <a:off x="7195592" y="753336"/>
              <a:ext cx="1872208" cy="504056"/>
            </a:xfrm>
            <a:prstGeom prst="accentCallout1">
              <a:avLst>
                <a:gd name="adj1" fmla="val 38287"/>
                <a:gd name="adj2" fmla="val -819"/>
                <a:gd name="adj3" fmla="val 53891"/>
                <a:gd name="adj4" fmla="val -26310"/>
              </a:avLst>
            </a:prstGeom>
            <a:noFill/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 smtClean="0">
                  <a:solidFill>
                    <a:schemeClr val="tx1"/>
                  </a:solidFill>
                </a:rPr>
                <a:t>Occupancy: 15%</a:t>
              </a:r>
              <a:endParaRPr lang="el-GR" dirty="0">
                <a:solidFill>
                  <a:schemeClr val="tx1"/>
                </a:solidFill>
              </a:endParaRPr>
            </a:p>
          </p:txBody>
        </p:sp>
        <p:grpSp>
          <p:nvGrpSpPr>
            <p:cNvPr id="49" name="Group 48"/>
            <p:cNvGrpSpPr/>
            <p:nvPr/>
          </p:nvGrpSpPr>
          <p:grpSpPr>
            <a:xfrm>
              <a:off x="2590800" y="762000"/>
              <a:ext cx="6477000" cy="2057400"/>
              <a:chOff x="2590800" y="762000"/>
              <a:chExt cx="6477000" cy="2057400"/>
            </a:xfrm>
          </p:grpSpPr>
          <p:grpSp>
            <p:nvGrpSpPr>
              <p:cNvPr id="50" name="Group 49"/>
              <p:cNvGrpSpPr/>
              <p:nvPr/>
            </p:nvGrpSpPr>
            <p:grpSpPr>
              <a:xfrm>
                <a:off x="2590800" y="954047"/>
                <a:ext cx="6477000" cy="1865353"/>
                <a:chOff x="2590800" y="954047"/>
                <a:chExt cx="6477000" cy="1865353"/>
              </a:xfrm>
            </p:grpSpPr>
            <p:pic>
              <p:nvPicPr>
                <p:cNvPr id="27" name="Picture 8" descr="http://www.autotourtravel.com/wp-content/uploads/2014/03/MapMarker_Marker_Outside_Chartreuse.png"/>
                <p:cNvPicPr>
                  <a:picLocks noChangeAspect="1" noChangeArrowheads="1"/>
                </p:cNvPicPr>
                <p:nvPr/>
              </p:nvPicPr>
              <p:blipFill>
                <a:blip r:embed="rId2" cstate="print"/>
                <a:srcRect/>
                <a:stretch>
                  <a:fillRect/>
                </a:stretch>
              </p:blipFill>
              <p:spPr bwMode="auto">
                <a:xfrm>
                  <a:off x="2590800" y="1562100"/>
                  <a:ext cx="498420" cy="448578"/>
                </a:xfrm>
                <a:prstGeom prst="rect">
                  <a:avLst/>
                </a:prstGeom>
                <a:noFill/>
              </p:spPr>
            </p:pic>
            <p:sp>
              <p:nvSpPr>
                <p:cNvPr id="28" name="TextBox 27"/>
                <p:cNvSpPr txBox="1"/>
                <p:nvPr/>
              </p:nvSpPr>
              <p:spPr>
                <a:xfrm>
                  <a:off x="2590800" y="2019300"/>
                  <a:ext cx="381000" cy="31755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2000" dirty="0" smtClean="0"/>
                    <a:t>A</a:t>
                  </a:r>
                  <a:endParaRPr lang="el-GR" sz="2000" baseline="-25000" dirty="0"/>
                </a:p>
              </p:txBody>
            </p:sp>
            <p:pic>
              <p:nvPicPr>
                <p:cNvPr id="29" name="Picture 10" descr="http://commercealouergrenoble.com/images/Map-Marker-Marker-Outside-Azure-icon.png"/>
                <p:cNvPicPr>
                  <a:picLocks noChangeAspect="1" noChangeArrowheads="1"/>
                </p:cNvPicPr>
                <p:nvPr/>
              </p:nvPicPr>
              <p:blipFill>
                <a:blip r:embed="rId3" cstate="print"/>
                <a:srcRect/>
                <a:stretch>
                  <a:fillRect/>
                </a:stretch>
              </p:blipFill>
              <p:spPr bwMode="auto">
                <a:xfrm>
                  <a:off x="8432800" y="1447800"/>
                  <a:ext cx="499294" cy="449365"/>
                </a:xfrm>
                <a:prstGeom prst="rect">
                  <a:avLst/>
                </a:prstGeom>
                <a:noFill/>
              </p:spPr>
            </p:pic>
            <p:pic>
              <p:nvPicPr>
                <p:cNvPr id="30" name="Picture 14" descr="http://www.montanawhitewater.com/media/car_icon.png"/>
                <p:cNvPicPr>
                  <a:picLocks noChangeAspect="1" noChangeArrowheads="1"/>
                </p:cNvPicPr>
                <p:nvPr/>
              </p:nvPicPr>
              <p:blipFill>
                <a:blip r:embed="rId4" cstate="print"/>
                <a:srcRect/>
                <a:stretch>
                  <a:fillRect/>
                </a:stretch>
              </p:blipFill>
              <p:spPr bwMode="auto">
                <a:xfrm>
                  <a:off x="7543800" y="1790700"/>
                  <a:ext cx="698500" cy="628650"/>
                </a:xfrm>
                <a:prstGeom prst="rect">
                  <a:avLst/>
                </a:prstGeom>
                <a:noFill/>
              </p:spPr>
            </p:pic>
            <p:cxnSp>
              <p:nvCxnSpPr>
                <p:cNvPr id="31" name="Shape 45"/>
                <p:cNvCxnSpPr>
                  <a:stCxn id="29" idx="2"/>
                  <a:endCxn id="30" idx="2"/>
                </p:cNvCxnSpPr>
                <p:nvPr/>
              </p:nvCxnSpPr>
              <p:spPr>
                <a:xfrm rot="5400000">
                  <a:off x="8026656" y="1763559"/>
                  <a:ext cx="522185" cy="789397"/>
                </a:xfrm>
                <a:prstGeom prst="curvedConnector3">
                  <a:avLst>
                    <a:gd name="adj1" fmla="val 134745"/>
                  </a:avLst>
                </a:prstGeom>
                <a:ln w="19050">
                  <a:solidFill>
                    <a:schemeClr val="tx1"/>
                  </a:solidFill>
                  <a:prstDash val="dash"/>
                  <a:headEnd type="stealth" w="lg" len="lg"/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hape 45"/>
                <p:cNvCxnSpPr>
                  <a:stCxn id="29" idx="2"/>
                </p:cNvCxnSpPr>
                <p:nvPr/>
              </p:nvCxnSpPr>
              <p:spPr>
                <a:xfrm rot="5400000" flipH="1">
                  <a:off x="7259791" y="474509"/>
                  <a:ext cx="849415" cy="1995897"/>
                </a:xfrm>
                <a:prstGeom prst="curvedConnector3">
                  <a:avLst>
                    <a:gd name="adj1" fmla="val 69418"/>
                  </a:avLst>
                </a:prstGeom>
                <a:ln w="19050">
                  <a:solidFill>
                    <a:schemeClr val="tx1"/>
                  </a:solidFill>
                  <a:prstDash val="dash"/>
                  <a:headEnd type="stealth" w="lg" len="lg"/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33" name="Picture 14" descr="http://code.google.com/p/android-bus-route-tracker-ss12/logo?cct=1298152927"/>
                <p:cNvPicPr>
                  <a:picLocks noChangeAspect="1" noChangeArrowheads="1"/>
                </p:cNvPicPr>
                <p:nvPr/>
              </p:nvPicPr>
              <p:blipFill>
                <a:blip r:embed="rId5" cstate="print"/>
                <a:srcRect/>
                <a:stretch>
                  <a:fillRect/>
                </a:stretch>
              </p:blipFill>
              <p:spPr bwMode="auto">
                <a:xfrm>
                  <a:off x="7353300" y="1162501"/>
                  <a:ext cx="317465" cy="285718"/>
                </a:xfrm>
                <a:prstGeom prst="rect">
                  <a:avLst/>
                </a:prstGeom>
                <a:noFill/>
              </p:spPr>
            </p:pic>
            <p:pic>
              <p:nvPicPr>
                <p:cNvPr id="34" name="Picture 14" descr="http://www.montanawhitewater.com/media/car_icon.png"/>
                <p:cNvPicPr>
                  <a:picLocks noChangeAspect="1" noChangeArrowheads="1"/>
                </p:cNvPicPr>
                <p:nvPr/>
              </p:nvPicPr>
              <p:blipFill>
                <a:blip r:embed="rId4" cstate="print"/>
                <a:srcRect/>
                <a:stretch>
                  <a:fillRect/>
                </a:stretch>
              </p:blipFill>
              <p:spPr bwMode="auto">
                <a:xfrm>
                  <a:off x="3670300" y="1276350"/>
                  <a:ext cx="698500" cy="628650"/>
                </a:xfrm>
                <a:prstGeom prst="rect">
                  <a:avLst/>
                </a:prstGeom>
                <a:noFill/>
              </p:spPr>
            </p:pic>
            <p:cxnSp>
              <p:nvCxnSpPr>
                <p:cNvPr id="35" name="Shape 45"/>
                <p:cNvCxnSpPr>
                  <a:stCxn id="27" idx="2"/>
                  <a:endCxn id="34" idx="2"/>
                </p:cNvCxnSpPr>
                <p:nvPr/>
              </p:nvCxnSpPr>
              <p:spPr>
                <a:xfrm rot="5400000" flipH="1" flipV="1">
                  <a:off x="3376941" y="1368069"/>
                  <a:ext cx="105678" cy="1179540"/>
                </a:xfrm>
                <a:prstGeom prst="curvedConnector3">
                  <a:avLst>
                    <a:gd name="adj1" fmla="val -171683"/>
                  </a:avLst>
                </a:prstGeom>
                <a:ln w="19050">
                  <a:solidFill>
                    <a:schemeClr val="tx1"/>
                  </a:solidFill>
                  <a:prstDash val="dash"/>
                  <a:headEnd type="none"/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36" name="Picture 3"/>
                <p:cNvPicPr>
                  <a:picLocks noChangeAspect="1" noChangeArrowheads="1"/>
                </p:cNvPicPr>
                <p:nvPr/>
              </p:nvPicPr>
              <p:blipFill>
                <a:blip r:embed="rId6" cstate="print"/>
                <a:srcRect/>
                <a:stretch>
                  <a:fillRect/>
                </a:stretch>
              </p:blipFill>
              <p:spPr bwMode="auto">
                <a:xfrm>
                  <a:off x="3289300" y="1905000"/>
                  <a:ext cx="327584" cy="46869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  <p:pic>
              <p:nvPicPr>
                <p:cNvPr id="37" name="Picture 3"/>
                <p:cNvPicPr>
                  <a:picLocks noChangeAspect="1" noChangeArrowheads="1"/>
                </p:cNvPicPr>
                <p:nvPr/>
              </p:nvPicPr>
              <p:blipFill>
                <a:blip r:embed="rId6" cstate="print"/>
                <a:srcRect/>
                <a:stretch>
                  <a:fillRect/>
                </a:stretch>
              </p:blipFill>
              <p:spPr bwMode="auto">
                <a:xfrm>
                  <a:off x="8305800" y="2247900"/>
                  <a:ext cx="327584" cy="46869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  <p:cxnSp>
              <p:nvCxnSpPr>
                <p:cNvPr id="38" name="Shape 45"/>
                <p:cNvCxnSpPr>
                  <a:stCxn id="34" idx="2"/>
                </p:cNvCxnSpPr>
                <p:nvPr/>
              </p:nvCxnSpPr>
              <p:spPr>
                <a:xfrm rot="5400000" flipH="1" flipV="1">
                  <a:off x="4876800" y="190500"/>
                  <a:ext cx="857250" cy="2571750"/>
                </a:xfrm>
                <a:prstGeom prst="curvedConnector4">
                  <a:avLst>
                    <a:gd name="adj1" fmla="val 14001"/>
                    <a:gd name="adj2" fmla="val 52931"/>
                  </a:avLst>
                </a:prstGeom>
                <a:ln w="19050">
                  <a:solidFill>
                    <a:schemeClr val="tx1"/>
                  </a:solidFill>
                  <a:prstDash val="dash"/>
                  <a:headEnd type="none"/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hape 45"/>
                <p:cNvCxnSpPr>
                  <a:stCxn id="34" idx="2"/>
                  <a:endCxn id="30" idx="2"/>
                </p:cNvCxnSpPr>
                <p:nvPr/>
              </p:nvCxnSpPr>
              <p:spPr>
                <a:xfrm rot="16200000" flipH="1">
                  <a:off x="5699125" y="225425"/>
                  <a:ext cx="514350" cy="3873500"/>
                </a:xfrm>
                <a:prstGeom prst="curvedConnector3">
                  <a:avLst>
                    <a:gd name="adj1" fmla="val 63641"/>
                  </a:avLst>
                </a:prstGeom>
                <a:ln w="19050">
                  <a:solidFill>
                    <a:schemeClr val="tx1"/>
                  </a:solidFill>
                  <a:prstDash val="dash"/>
                  <a:headEnd type="none"/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40" name="Picture 11" descr="https://encrypted-tbn0.gstatic.com/images?q=tbn:ANd9GcSHG2HxX7A-JpYydOEmnq0L3eKybyokabrMRLz-89ElPF_sOwfs"/>
                <p:cNvPicPr>
                  <a:picLocks noChangeAspect="1" noChangeArrowheads="1"/>
                </p:cNvPicPr>
                <p:nvPr/>
              </p:nvPicPr>
              <p:blipFill>
                <a:blip r:embed="rId7" cstate="print"/>
                <a:srcRect/>
                <a:stretch>
                  <a:fillRect/>
                </a:stretch>
              </p:blipFill>
              <p:spPr bwMode="auto">
                <a:xfrm rot="20293599">
                  <a:off x="5333485" y="954047"/>
                  <a:ext cx="567140" cy="228549"/>
                </a:xfrm>
                <a:prstGeom prst="rect">
                  <a:avLst/>
                </a:prstGeom>
                <a:noFill/>
              </p:spPr>
            </p:pic>
            <p:pic>
              <p:nvPicPr>
                <p:cNvPr id="41" name="Picture 11" descr="https://encrypted-tbn0.gstatic.com/images?q=tbn:ANd9GcSHG2HxX7A-JpYydOEmnq0L3eKybyokabrMRLz-89ElPF_sOwfs"/>
                <p:cNvPicPr>
                  <a:picLocks noChangeAspect="1" noChangeArrowheads="1"/>
                </p:cNvPicPr>
                <p:nvPr/>
              </p:nvPicPr>
              <p:blipFill>
                <a:blip r:embed="rId7" cstate="print"/>
                <a:srcRect/>
                <a:stretch>
                  <a:fillRect/>
                </a:stretch>
              </p:blipFill>
              <p:spPr bwMode="auto">
                <a:xfrm>
                  <a:off x="6093633" y="1984792"/>
                  <a:ext cx="567140" cy="228549"/>
                </a:xfrm>
                <a:prstGeom prst="rect">
                  <a:avLst/>
                </a:prstGeom>
                <a:noFill/>
              </p:spPr>
            </p:pic>
            <p:sp>
              <p:nvSpPr>
                <p:cNvPr id="42" name="TextBox 41"/>
                <p:cNvSpPr txBox="1"/>
                <p:nvPr/>
              </p:nvSpPr>
              <p:spPr>
                <a:xfrm>
                  <a:off x="3423277" y="1587448"/>
                  <a:ext cx="470377" cy="31755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2000" i="1" dirty="0" smtClean="0"/>
                    <a:t>S</a:t>
                  </a:r>
                  <a:r>
                    <a:rPr lang="en-US" sz="2000" baseline="-25000" dirty="0" smtClean="0"/>
                    <a:t>1</a:t>
                  </a:r>
                  <a:endParaRPr lang="el-GR" sz="2000" baseline="-25000" dirty="0"/>
                </a:p>
              </p:txBody>
            </p:sp>
            <p:sp>
              <p:nvSpPr>
                <p:cNvPr id="43" name="TextBox 42"/>
                <p:cNvSpPr txBox="1"/>
                <p:nvPr/>
              </p:nvSpPr>
              <p:spPr>
                <a:xfrm>
                  <a:off x="6553200" y="1219200"/>
                  <a:ext cx="508000" cy="31755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000" i="1" dirty="0" smtClean="0"/>
                    <a:t>S</a:t>
                  </a:r>
                  <a:r>
                    <a:rPr lang="en-US" sz="2000" i="1" baseline="-25000" dirty="0" smtClean="0"/>
                    <a:t>2</a:t>
                  </a:r>
                  <a:endParaRPr lang="el-GR" sz="2000" dirty="0" smtClean="0"/>
                </a:p>
              </p:txBody>
            </p:sp>
            <p:sp>
              <p:nvSpPr>
                <p:cNvPr id="44" name="TextBox 43"/>
                <p:cNvSpPr txBox="1"/>
                <p:nvPr/>
              </p:nvSpPr>
              <p:spPr>
                <a:xfrm>
                  <a:off x="7253489" y="1752600"/>
                  <a:ext cx="470377" cy="31755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2000" i="1" dirty="0" smtClean="0"/>
                    <a:t>S</a:t>
                  </a:r>
                  <a:r>
                    <a:rPr lang="en-US" sz="2000" baseline="-25000" dirty="0" smtClean="0"/>
                    <a:t>3</a:t>
                  </a:r>
                  <a:endParaRPr lang="el-GR" sz="2000" baseline="-25000" dirty="0"/>
                </a:p>
              </p:txBody>
            </p:sp>
            <p:sp>
              <p:nvSpPr>
                <p:cNvPr id="46" name="Line Callout 1 (Accent Bar) 45"/>
                <p:cNvSpPr/>
                <p:nvPr/>
              </p:nvSpPr>
              <p:spPr>
                <a:xfrm>
                  <a:off x="6070600" y="2362200"/>
                  <a:ext cx="1778001" cy="457200"/>
                </a:xfrm>
                <a:prstGeom prst="accentCallout1">
                  <a:avLst>
                    <a:gd name="adj1" fmla="val 46660"/>
                    <a:gd name="adj2" fmla="val 87846"/>
                    <a:gd name="adj3" fmla="val 20400"/>
                    <a:gd name="adj4" fmla="val 96919"/>
                  </a:avLst>
                </a:prstGeom>
                <a:noFill/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en-US" dirty="0" smtClean="0">
                      <a:solidFill>
                        <a:schemeClr val="tx1"/>
                      </a:solidFill>
                    </a:rPr>
                    <a:t>Occupancy: 80%</a:t>
                  </a:r>
                  <a:endParaRPr lang="el-GR" dirty="0" smtClean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7" name="TextBox 46"/>
                <p:cNvSpPr txBox="1"/>
                <p:nvPr/>
              </p:nvSpPr>
              <p:spPr>
                <a:xfrm>
                  <a:off x="8686800" y="1676400"/>
                  <a:ext cx="381000" cy="31755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2000" dirty="0" smtClean="0"/>
                    <a:t>B</a:t>
                  </a:r>
                  <a:endParaRPr lang="el-GR" sz="2000" baseline="-25000" dirty="0"/>
                </a:p>
              </p:txBody>
            </p:sp>
          </p:grpSp>
          <p:pic>
            <p:nvPicPr>
              <p:cNvPr id="48" name="Picture 14" descr="http://www.montanawhitewater.com/media/car_icon.png"/>
              <p:cNvPicPr>
                <a:picLocks noChangeAspect="1" noChangeArrowheads="1"/>
              </p:cNvPicPr>
              <p:nvPr/>
            </p:nvPicPr>
            <p:blipFill>
              <a:blip r:embed="rId8" cstate="print"/>
              <a:srcRect/>
              <a:stretch>
                <a:fillRect/>
              </a:stretch>
            </p:blipFill>
            <p:spPr bwMode="auto">
              <a:xfrm>
                <a:off x="6065912" y="762000"/>
                <a:ext cx="792088" cy="792088"/>
              </a:xfrm>
              <a:prstGeom prst="rect">
                <a:avLst/>
              </a:prstGeom>
              <a:noFill/>
            </p:spPr>
          </p:pic>
        </p:grpSp>
      </p:grpSp>
      <p:sp>
        <p:nvSpPr>
          <p:cNvPr id="26" name="2 - Θέση περιεχομένου"/>
          <p:cNvSpPr>
            <a:spLocks noGrp="1"/>
          </p:cNvSpPr>
          <p:nvPr>
            <p:ph idx="1"/>
          </p:nvPr>
        </p:nvSpPr>
        <p:spPr>
          <a:xfrm>
            <a:off x="762000" y="2743200"/>
            <a:ext cx="8382000" cy="3581400"/>
          </a:xfrm>
        </p:spPr>
        <p:txBody>
          <a:bodyPr/>
          <a:lstStyle/>
          <a:p>
            <a:pPr>
              <a:buNone/>
            </a:pPr>
            <a:r>
              <a:rPr lang="en-US" sz="1800" b="1" u="sng" dirty="0"/>
              <a:t>Incentivized V</a:t>
            </a:r>
            <a:r>
              <a:rPr lang="en-US" sz="1800" b="1" u="sng" dirty="0" smtClean="0"/>
              <a:t>ehicle-sharing </a:t>
            </a:r>
            <a:r>
              <a:rPr lang="en-US" sz="1800" b="1" u="sng" dirty="0" err="1"/>
              <a:t>S</a:t>
            </a:r>
            <a:r>
              <a:rPr lang="en-US" sz="1800" b="1" u="sng" dirty="0" err="1" smtClean="0"/>
              <a:t>heme</a:t>
            </a:r>
            <a:r>
              <a:rPr lang="en-US" sz="1800" b="1" u="sng" dirty="0" smtClean="0"/>
              <a:t>(IVS)</a:t>
            </a:r>
            <a:r>
              <a:rPr lang="en-US" sz="1800" dirty="0" smtClean="0"/>
              <a:t> </a:t>
            </a:r>
          </a:p>
          <a:p>
            <a:pPr>
              <a:buNone/>
            </a:pPr>
            <a:r>
              <a:rPr lang="en-US" sz="1800" b="1" dirty="0" smtClean="0">
                <a:solidFill>
                  <a:srgbClr val="C00000"/>
                </a:solidFill>
              </a:rPr>
              <a:t>Decision Model</a:t>
            </a:r>
          </a:p>
          <a:p>
            <a:r>
              <a:rPr lang="en-US" sz="1600" dirty="0" smtClean="0"/>
              <a:t>IVS incentivizes requests depending on the </a:t>
            </a:r>
            <a:r>
              <a:rPr lang="en-US" sz="1600" b="1" dirty="0" smtClean="0"/>
              <a:t>priorities</a:t>
            </a:r>
            <a:r>
              <a:rPr lang="en-US" sz="1600" dirty="0" smtClean="0"/>
              <a:t> of  S2S vehicle relocations  </a:t>
            </a:r>
          </a:p>
          <a:p>
            <a:r>
              <a:rPr lang="en-US" sz="1600" dirty="0" smtClean="0"/>
              <a:t>Users place a value on the additional cost (effort) and/or time to change their original (destination) station</a:t>
            </a:r>
          </a:p>
          <a:p>
            <a:r>
              <a:rPr lang="en-US" sz="1600" dirty="0" smtClean="0"/>
              <a:t>Incentives counterbalance this additional cost</a:t>
            </a:r>
          </a:p>
          <a:p>
            <a:pPr>
              <a:buNone/>
            </a:pPr>
            <a:r>
              <a:rPr lang="en-US" sz="1800" b="1" dirty="0" smtClean="0">
                <a:solidFill>
                  <a:srgbClr val="C00000"/>
                </a:solidFill>
              </a:rPr>
              <a:t>Approach</a:t>
            </a:r>
          </a:p>
          <a:p>
            <a:r>
              <a:rPr lang="en-US" sz="1600" dirty="0" smtClean="0"/>
              <a:t>Computing an optimal set of route suggestions </a:t>
            </a:r>
            <a:r>
              <a:rPr lang="en-US" sz="1600" b="1" dirty="0" smtClean="0"/>
              <a:t>optimizing</a:t>
            </a:r>
            <a:r>
              <a:rPr lang="en-US" sz="1600" dirty="0" smtClean="0"/>
              <a:t> stations’ occupancies, therefore </a:t>
            </a:r>
            <a:r>
              <a:rPr lang="en-US" sz="1600" b="1" dirty="0" smtClean="0"/>
              <a:t>maximizing the profit </a:t>
            </a:r>
            <a:r>
              <a:rPr lang="en-US" sz="1600" dirty="0" smtClean="0"/>
              <a:t>of the VSS </a:t>
            </a:r>
          </a:p>
          <a:p>
            <a:r>
              <a:rPr lang="en-US" sz="1600" dirty="0" smtClean="0"/>
              <a:t>Design a pricing policy and a mechanism for deciding the set of route suggestions while ensuring budget feasibility and/or incentive compatibility</a:t>
            </a:r>
            <a:endParaRPr lang="el-GR" sz="1800" dirty="0" smtClean="0"/>
          </a:p>
        </p:txBody>
      </p:sp>
    </p:spTree>
    <p:extLst>
      <p:ext uri="{BB962C8B-B14F-4D97-AF65-F5344CB8AC3E}">
        <p14:creationId xmlns:p14="http://schemas.microsoft.com/office/powerpoint/2010/main" val="255416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Τίτλος"/>
          <p:cNvSpPr>
            <a:spLocks noGrp="1"/>
          </p:cNvSpPr>
          <p:nvPr>
            <p:ph type="title"/>
          </p:nvPr>
        </p:nvSpPr>
        <p:spPr>
          <a:xfrm>
            <a:off x="755576" y="-27384"/>
            <a:ext cx="8388424" cy="864096"/>
          </a:xfrm>
        </p:spPr>
        <p:txBody>
          <a:bodyPr>
            <a:normAutofit/>
          </a:bodyPr>
          <a:lstStyle/>
          <a:p>
            <a:r>
              <a:rPr lang="en-US" sz="3200" dirty="0" smtClean="0"/>
              <a:t> Renewable Mobility Algorithmic Approaches</a:t>
            </a:r>
            <a:endParaRPr lang="el-GR" sz="3200" dirty="0"/>
          </a:p>
        </p:txBody>
      </p:sp>
      <p:sp>
        <p:nvSpPr>
          <p:cNvPr id="5" name="TextBox 4"/>
          <p:cNvSpPr txBox="1"/>
          <p:nvPr/>
        </p:nvSpPr>
        <p:spPr>
          <a:xfrm>
            <a:off x="762000" y="681335"/>
            <a:ext cx="457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+mn-lt"/>
              </a:rPr>
              <a:t>Algorithmic development</a:t>
            </a:r>
          </a:p>
        </p:txBody>
      </p:sp>
      <p:sp>
        <p:nvSpPr>
          <p:cNvPr id="26" name="2 - Θέση περιεχομένου"/>
          <p:cNvSpPr>
            <a:spLocks noGrp="1"/>
          </p:cNvSpPr>
          <p:nvPr>
            <p:ph idx="1"/>
          </p:nvPr>
        </p:nvSpPr>
        <p:spPr>
          <a:xfrm>
            <a:off x="794657" y="1161143"/>
            <a:ext cx="8382000" cy="4800600"/>
          </a:xfrm>
        </p:spPr>
        <p:txBody>
          <a:bodyPr/>
          <a:lstStyle/>
          <a:p>
            <a:pPr>
              <a:buNone/>
            </a:pPr>
            <a:r>
              <a:rPr lang="en-US" sz="1800" b="1" u="sng" dirty="0"/>
              <a:t>Incentivized V</a:t>
            </a:r>
            <a:r>
              <a:rPr lang="en-US" sz="1800" b="1" u="sng" dirty="0" smtClean="0"/>
              <a:t>ehicle-sharing  Scheme(IVS)</a:t>
            </a:r>
            <a:r>
              <a:rPr lang="en-US" sz="1800" b="1" u="sng" dirty="0" smtClean="0">
                <a:solidFill>
                  <a:srgbClr val="00B050"/>
                </a:solidFill>
              </a:rPr>
              <a:t> - explained </a:t>
            </a:r>
          </a:p>
          <a:p>
            <a:pPr>
              <a:buNone/>
            </a:pPr>
            <a:r>
              <a:rPr lang="en-US" sz="1800" b="1" dirty="0" smtClean="0">
                <a:solidFill>
                  <a:srgbClr val="00B050"/>
                </a:solidFill>
              </a:rPr>
              <a:t>Priorities</a:t>
            </a:r>
          </a:p>
          <a:p>
            <a:r>
              <a:rPr lang="en-US" sz="1600" b="1" dirty="0" smtClean="0"/>
              <a:t>Capture the difference between </a:t>
            </a:r>
            <a:r>
              <a:rPr lang="en-US" sz="1600" b="1" i="1" dirty="0" smtClean="0"/>
              <a:t>developing</a:t>
            </a:r>
            <a:r>
              <a:rPr lang="en-US" sz="1600" b="1" dirty="0" smtClean="0"/>
              <a:t> occupancies (i.e. active reservations) and desired (</a:t>
            </a:r>
            <a:r>
              <a:rPr lang="en-US" sz="1600" b="1" i="1" dirty="0" smtClean="0"/>
              <a:t>target</a:t>
            </a:r>
            <a:r>
              <a:rPr lang="en-US" sz="1600" b="1" dirty="0" smtClean="0"/>
              <a:t>) occupancies </a:t>
            </a:r>
            <a:r>
              <a:rPr lang="en-US" sz="1600" dirty="0" smtClean="0"/>
              <a:t>– </a:t>
            </a:r>
            <a:r>
              <a:rPr lang="en-US" sz="1400" i="1" dirty="0" smtClean="0"/>
              <a:t>target occupancies for each time slot form an </a:t>
            </a:r>
            <a:r>
              <a:rPr lang="en-US" sz="1400" b="1" i="1" dirty="0" smtClean="0"/>
              <a:t>ideal distribution </a:t>
            </a:r>
            <a:r>
              <a:rPr lang="en-US" sz="1400" i="1" dirty="0" smtClean="0"/>
              <a:t>for the system to </a:t>
            </a:r>
            <a:r>
              <a:rPr lang="en-US" sz="1400" b="1" i="1" dirty="0" smtClean="0"/>
              <a:t>maximize</a:t>
            </a:r>
            <a:r>
              <a:rPr lang="en-US" sz="1400" i="1" dirty="0" smtClean="0"/>
              <a:t> social </a:t>
            </a:r>
            <a:r>
              <a:rPr lang="en-US" sz="1400" b="1" i="1" dirty="0" smtClean="0"/>
              <a:t>welfare</a:t>
            </a:r>
            <a:r>
              <a:rPr lang="en-US" sz="1400" i="1" dirty="0" smtClean="0"/>
              <a:t> (profit + satisfied requests) effortlessly. They are best determined by statistical analysis of historical data.</a:t>
            </a:r>
            <a:endParaRPr lang="en-US" sz="1600" i="1" dirty="0" smtClean="0"/>
          </a:p>
          <a:p>
            <a:pPr>
              <a:buNone/>
            </a:pPr>
            <a:r>
              <a:rPr lang="en-US" sz="1800" b="1" dirty="0" smtClean="0">
                <a:solidFill>
                  <a:srgbClr val="00B050"/>
                </a:solidFill>
              </a:rPr>
              <a:t>Optimization</a:t>
            </a:r>
          </a:p>
          <a:p>
            <a:r>
              <a:rPr lang="en-US" sz="1600" b="1" dirty="0" smtClean="0"/>
              <a:t>weighted 3-set </a:t>
            </a:r>
            <a:r>
              <a:rPr lang="en-US" sz="1600" b="1" i="1" dirty="0" smtClean="0"/>
              <a:t>{</a:t>
            </a:r>
            <a:r>
              <a:rPr lang="en-US" sz="1600" b="1" i="1" dirty="0" smtClean="0">
                <a:solidFill>
                  <a:srgbClr val="C00000"/>
                </a:solidFill>
              </a:rPr>
              <a:t>requests, vehicles, parking spaces</a:t>
            </a:r>
            <a:r>
              <a:rPr lang="en-US" sz="1600" b="1" i="1" dirty="0" smtClean="0"/>
              <a:t>} </a:t>
            </a:r>
            <a:r>
              <a:rPr lang="en-US" sz="1600" b="1" dirty="0" smtClean="0"/>
              <a:t>packing  problem (</a:t>
            </a:r>
            <a:r>
              <a:rPr lang="en-US" sz="1600" b="1" i="1" dirty="0" smtClean="0"/>
              <a:t>weights</a:t>
            </a:r>
            <a:r>
              <a:rPr lang="en-US" sz="1600" b="1" i="1" dirty="0" smtClean="0">
                <a:solidFill>
                  <a:srgbClr val="0070C0"/>
                </a:solidFill>
              </a:rPr>
              <a:t>: </a:t>
            </a:r>
            <a:r>
              <a:rPr lang="en-US" sz="1600" b="1" dirty="0" smtClean="0">
                <a:solidFill>
                  <a:srgbClr val="C00000"/>
                </a:solidFill>
              </a:rPr>
              <a:t>relocation priorities</a:t>
            </a:r>
            <a:r>
              <a:rPr lang="en-US" sz="1600" b="1" dirty="0" smtClean="0"/>
              <a:t>)</a:t>
            </a:r>
          </a:p>
          <a:p>
            <a:pPr>
              <a:buFont typeface="Symbol"/>
              <a:buChar char="Û"/>
            </a:pPr>
            <a:r>
              <a:rPr lang="en-US" sz="1600" b="1" dirty="0" smtClean="0"/>
              <a:t>Maximum weight  IS problem on 4-claw free graphs </a:t>
            </a:r>
            <a:r>
              <a:rPr lang="en-US" sz="1600" dirty="0" smtClean="0"/>
              <a:t>(2-approximability).</a:t>
            </a:r>
          </a:p>
          <a:p>
            <a:pPr>
              <a:buNone/>
            </a:pPr>
            <a:r>
              <a:rPr lang="en-US" sz="1800" b="1" dirty="0" smtClean="0">
                <a:solidFill>
                  <a:srgbClr val="00B050"/>
                </a:solidFill>
              </a:rPr>
              <a:t>IVS Refund </a:t>
            </a:r>
            <a:r>
              <a:rPr lang="en-US" sz="1800" b="1" dirty="0">
                <a:solidFill>
                  <a:srgbClr val="00B050"/>
                </a:solidFill>
              </a:rPr>
              <a:t>M</a:t>
            </a:r>
            <a:r>
              <a:rPr lang="en-US" sz="1800" b="1" dirty="0" smtClean="0">
                <a:solidFill>
                  <a:srgbClr val="00B050"/>
                </a:solidFill>
              </a:rPr>
              <a:t>echanism (2 options)</a:t>
            </a:r>
            <a:endParaRPr lang="en-US" sz="1600" dirty="0" smtClean="0"/>
          </a:p>
        </p:txBody>
      </p:sp>
      <p:graphicFrame>
        <p:nvGraphicFramePr>
          <p:cNvPr id="49" name="Table 4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7993579"/>
              </p:ext>
            </p:extLst>
          </p:nvPr>
        </p:nvGraphicFramePr>
        <p:xfrm>
          <a:off x="1066800" y="4267200"/>
          <a:ext cx="7848600" cy="2209800"/>
        </p:xfrm>
        <a:graphic>
          <a:graphicData uri="http://schemas.openxmlformats.org/drawingml/2006/table">
            <a:tbl>
              <a:tblPr firstRow="1" bandRow="1">
                <a:effectLst/>
                <a:tableStyleId>{5C22544A-7EE6-4342-B048-85BDC9FD1C3A}</a:tableStyleId>
              </a:tblPr>
              <a:tblGrid>
                <a:gridCol w="3924300"/>
                <a:gridCol w="3924300"/>
              </a:tblGrid>
              <a:tr h="18288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i="1" u="sng" dirty="0" smtClean="0">
                          <a:solidFill>
                            <a:schemeClr val="tx1"/>
                          </a:solidFill>
                        </a:rPr>
                        <a:t>Uniform</a:t>
                      </a:r>
                      <a:r>
                        <a:rPr lang="en-US" sz="1800" u="sng" dirty="0" smtClean="0">
                          <a:solidFill>
                            <a:schemeClr val="tx1"/>
                          </a:solidFill>
                        </a:rPr>
                        <a:t> Rate refund</a:t>
                      </a:r>
                      <a:r>
                        <a:rPr lang="en-US" sz="1800" u="sng" baseline="0" dirty="0" smtClean="0">
                          <a:solidFill>
                            <a:schemeClr val="tx1"/>
                          </a:solidFill>
                        </a:rPr>
                        <a:t> m</a:t>
                      </a:r>
                      <a:r>
                        <a:rPr lang="en-US" sz="1800" u="sng" dirty="0" smtClean="0">
                          <a:solidFill>
                            <a:schemeClr val="tx1"/>
                          </a:solidFill>
                        </a:rPr>
                        <a:t>echanism </a:t>
                      </a:r>
                      <a:endParaRPr lang="en-US" sz="1600" b="0" u="sng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kern="1200" dirty="0" smtClean="0">
                          <a:solidFill>
                            <a:srgbClr val="0070C0"/>
                          </a:solidFill>
                          <a:latin typeface="+mn-lt"/>
                          <a:ea typeface="+mn-ea"/>
                          <a:cs typeface="+mn-cs"/>
                        </a:rPr>
                        <a:t>Uniform-rate</a:t>
                      </a:r>
                      <a:r>
                        <a:rPr lang="en-US" sz="1600" b="1" kern="1200" baseline="0" dirty="0" smtClean="0">
                          <a:solidFill>
                            <a:srgbClr val="0070C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1" kern="1200" dirty="0" smtClean="0">
                          <a:solidFill>
                            <a:srgbClr val="0070C0"/>
                          </a:solidFill>
                          <a:latin typeface="+mn-lt"/>
                          <a:ea typeface="+mn-ea"/>
                          <a:cs typeface="+mn-cs"/>
                        </a:rPr>
                        <a:t>refund for all users based on user costs</a:t>
                      </a:r>
                      <a:r>
                        <a:rPr lang="en-US" sz="1600" b="1" kern="1200" baseline="0" dirty="0" smtClean="0">
                          <a:solidFill>
                            <a:srgbClr val="0070C0"/>
                          </a:solidFill>
                          <a:latin typeface="+mn-lt"/>
                          <a:ea typeface="+mn-ea"/>
                          <a:cs typeface="+mn-cs"/>
                        </a:rPr>
                        <a:t> and </a:t>
                      </a:r>
                      <a:r>
                        <a:rPr lang="en-US" sz="1600" b="1" kern="1200" dirty="0" smtClean="0">
                          <a:solidFill>
                            <a:srgbClr val="0070C0"/>
                          </a:solidFill>
                          <a:latin typeface="+mn-lt"/>
                          <a:ea typeface="+mn-ea"/>
                          <a:cs typeface="+mn-cs"/>
                        </a:rPr>
                        <a:t>relocation priorities</a:t>
                      </a: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endParaRPr lang="en-US" sz="1600" b="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6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One-way truthful </a:t>
                      </a: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6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Budget –feasible </a:t>
                      </a: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Font typeface="Arial" pitchFamily="34" charset="0"/>
                        <a:buChar char="•"/>
                      </a:pPr>
                      <a:endParaRPr lang="el-GR" sz="1600" b="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i="1" u="sng" dirty="0" smtClean="0">
                          <a:solidFill>
                            <a:schemeClr val="tx1"/>
                          </a:solidFill>
                        </a:rPr>
                        <a:t>Simple Proportional</a:t>
                      </a:r>
                      <a:r>
                        <a:rPr lang="en-US" sz="1800" u="sng" dirty="0" smtClean="0">
                          <a:solidFill>
                            <a:schemeClr val="tx1"/>
                          </a:solidFill>
                        </a:rPr>
                        <a:t> refund mechanism</a:t>
                      </a:r>
                      <a:endParaRPr lang="el-GR" sz="1800" u="sng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kern="1200" dirty="0" smtClean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Adopted refund</a:t>
                      </a:r>
                      <a:r>
                        <a:rPr lang="en-US" sz="1600" b="1" kern="1200" baseline="0" dirty="0" smtClean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 proportional to </a:t>
                      </a:r>
                      <a:r>
                        <a:rPr lang="en-US" sz="1600" b="1" kern="1200" dirty="0" smtClean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relocation priorities 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kern="1200" dirty="0" smtClean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No user costs are taken into account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b="1" kern="1200" baseline="0" dirty="0" smtClean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Budget -feasible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31759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Τίτλος"/>
          <p:cNvSpPr>
            <a:spLocks noGrp="1"/>
          </p:cNvSpPr>
          <p:nvPr>
            <p:ph type="title"/>
          </p:nvPr>
        </p:nvSpPr>
        <p:spPr>
          <a:xfrm>
            <a:off x="755576" y="-27384"/>
            <a:ext cx="8388424" cy="864096"/>
          </a:xfrm>
        </p:spPr>
        <p:txBody>
          <a:bodyPr>
            <a:normAutofit/>
          </a:bodyPr>
          <a:lstStyle/>
          <a:p>
            <a:r>
              <a:rPr lang="en-US" sz="3200" dirty="0" smtClean="0"/>
              <a:t>Energy-efficient Multimodal Route Planning</a:t>
            </a:r>
            <a:endParaRPr lang="el-GR" sz="3200" dirty="0"/>
          </a:p>
        </p:txBody>
      </p:sp>
      <p:sp>
        <p:nvSpPr>
          <p:cNvPr id="5" name="TextBox 4"/>
          <p:cNvSpPr txBox="1"/>
          <p:nvPr/>
        </p:nvSpPr>
        <p:spPr>
          <a:xfrm>
            <a:off x="857224" y="964245"/>
            <a:ext cx="81439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+mn-lt"/>
              </a:rPr>
              <a:t>Highlight – 1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grpSp>
        <p:nvGrpSpPr>
          <p:cNvPr id="21" name="Group 20"/>
          <p:cNvGrpSpPr/>
          <p:nvPr/>
        </p:nvGrpSpPr>
        <p:grpSpPr>
          <a:xfrm>
            <a:off x="4355976" y="1447800"/>
            <a:ext cx="4680520" cy="4541042"/>
            <a:chOff x="4355976" y="1696269"/>
            <a:chExt cx="4680520" cy="4541042"/>
          </a:xfrm>
        </p:grpSpPr>
        <p:graphicFrame>
          <p:nvGraphicFramePr>
            <p:cNvPr id="22" name="1 Gráfico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445661415"/>
                </p:ext>
              </p:extLst>
            </p:nvPr>
          </p:nvGraphicFramePr>
          <p:xfrm>
            <a:off x="6876256" y="2204864"/>
            <a:ext cx="1754024" cy="14040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graphicFrame>
          <p:nvGraphicFramePr>
            <p:cNvPr id="26" name="1 Gráfico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020224597"/>
                </p:ext>
              </p:extLst>
            </p:nvPr>
          </p:nvGraphicFramePr>
          <p:xfrm>
            <a:off x="6876256" y="3483084"/>
            <a:ext cx="1789805" cy="14040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graphicFrame>
          <p:nvGraphicFramePr>
            <p:cNvPr id="27" name="1 Gráfico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238355225"/>
                </p:ext>
              </p:extLst>
            </p:nvPr>
          </p:nvGraphicFramePr>
          <p:xfrm>
            <a:off x="6876257" y="4761304"/>
            <a:ext cx="1789803" cy="14040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sp>
          <p:nvSpPr>
            <p:cNvPr id="28" name="TextBox 27"/>
            <p:cNvSpPr txBox="1"/>
            <p:nvPr/>
          </p:nvSpPr>
          <p:spPr>
            <a:xfrm>
              <a:off x="4644008" y="2204864"/>
              <a:ext cx="19442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b="1" dirty="0" smtClean="0">
                  <a:latin typeface="+mn-lt"/>
                </a:rPr>
                <a:t>Global warming potential (GWP 100a, IPCC 2013)</a:t>
              </a:r>
              <a:endParaRPr lang="en-US" sz="1200" b="1" dirty="0" smtClean="0">
                <a:latin typeface="+mn-lt"/>
              </a:endParaRPr>
            </a:p>
          </p:txBody>
        </p:sp>
        <p:grpSp>
          <p:nvGrpSpPr>
            <p:cNvPr id="29" name="Group 21"/>
            <p:cNvGrpSpPr/>
            <p:nvPr/>
          </p:nvGrpSpPr>
          <p:grpSpPr>
            <a:xfrm>
              <a:off x="4427984" y="1696269"/>
              <a:ext cx="4608512" cy="4541042"/>
              <a:chOff x="4427984" y="1696269"/>
              <a:chExt cx="4608512" cy="4541042"/>
            </a:xfrm>
          </p:grpSpPr>
          <p:sp>
            <p:nvSpPr>
              <p:cNvPr id="31" name="AutoShape 43"/>
              <p:cNvSpPr>
                <a:spLocks noChangeArrowheads="1"/>
              </p:cNvSpPr>
              <p:nvPr/>
            </p:nvSpPr>
            <p:spPr bwMode="auto">
              <a:xfrm>
                <a:off x="4427984" y="1988840"/>
                <a:ext cx="4608512" cy="4248471"/>
              </a:xfrm>
              <a:prstGeom prst="roundRect">
                <a:avLst>
                  <a:gd name="adj" fmla="val 16667"/>
                </a:avLst>
              </a:prstGeom>
              <a:noFill/>
              <a:ln w="44450">
                <a:solidFill>
                  <a:schemeClr val="accent3">
                    <a:lumMod val="60000"/>
                    <a:lumOff val="40000"/>
                  </a:schemeClr>
                </a:solidFill>
                <a:round/>
                <a:headEnd/>
                <a:tailEnd/>
              </a:ln>
              <a:effectLst/>
            </p:spPr>
            <p:txBody>
              <a:bodyPr wrap="none" lIns="90000" tIns="46800" rIns="90000" bIns="46800"/>
              <a:lstStyle/>
              <a:p>
                <a:pPr marL="174625" marR="0" lvl="0" indent="-174625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ct val="40000"/>
                  </a:spcAft>
                  <a:buClrTx/>
                  <a:buSzTx/>
                  <a:buFont typeface="Wingdings" pitchFamily="2" charset="2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2" name="AutoShape 44"/>
              <p:cNvSpPr>
                <a:spLocks noChangeArrowheads="1"/>
              </p:cNvSpPr>
              <p:nvPr/>
            </p:nvSpPr>
            <p:spPr bwMode="auto">
              <a:xfrm>
                <a:off x="5626518" y="1696269"/>
                <a:ext cx="2211444" cy="513191"/>
              </a:xfrm>
              <a:prstGeom prst="roundRect">
                <a:avLst>
                  <a:gd name="adj" fmla="val 16667"/>
                </a:avLst>
              </a:prstGeom>
              <a:solidFill>
                <a:schemeClr val="accent3">
                  <a:lumMod val="60000"/>
                  <a:lumOff val="40000"/>
                </a:schemeClr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lIns="90000" tIns="46800" rIns="90000" bIns="4680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ct val="40000"/>
                  </a:spcAft>
                  <a:buClrTx/>
                  <a:buSzTx/>
                  <a:buFont typeface="Wingdings" pitchFamily="2" charset="2"/>
                  <a:buNone/>
                  <a:tabLst/>
                  <a:defRPr/>
                </a:pPr>
                <a:r>
                  <a:rPr kumimoji="0" 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</a:rPr>
                  <a:t> </a:t>
                </a:r>
                <a:r>
                  <a:rPr kumimoji="0" lang="en-US" sz="20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</a:rPr>
                  <a:t>Electricity (</a:t>
                </a:r>
                <a:r>
                  <a:rPr lang="en-US" sz="2000" kern="0" dirty="0" smtClean="0">
                    <a:solidFill>
                      <a:srgbClr val="000000"/>
                    </a:solidFill>
                    <a:latin typeface="+mn-lt"/>
                  </a:rPr>
                  <a:t>ES mix)</a:t>
                </a:r>
                <a:endParaRPr kumimoji="0" lang="el-GR" sz="20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</a:endParaRPr>
              </a:p>
            </p:txBody>
          </p:sp>
        </p:grpSp>
        <p:graphicFrame>
          <p:nvGraphicFramePr>
            <p:cNvPr id="30" name="5 Gráfico"/>
            <p:cNvGraphicFramePr/>
            <p:nvPr/>
          </p:nvGraphicFramePr>
          <p:xfrm>
            <a:off x="4355976" y="2564904"/>
            <a:ext cx="2952328" cy="36720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</p:grpSp>
      <p:grpSp>
        <p:nvGrpSpPr>
          <p:cNvPr id="33" name="Group 32"/>
          <p:cNvGrpSpPr/>
          <p:nvPr/>
        </p:nvGrpSpPr>
        <p:grpSpPr>
          <a:xfrm>
            <a:off x="827584" y="1452395"/>
            <a:ext cx="3456384" cy="4545638"/>
            <a:chOff x="827584" y="1691673"/>
            <a:chExt cx="3456384" cy="4545638"/>
          </a:xfrm>
        </p:grpSpPr>
        <p:sp>
          <p:nvSpPr>
            <p:cNvPr id="34" name="TextBox 33"/>
            <p:cNvSpPr txBox="1"/>
            <p:nvPr/>
          </p:nvSpPr>
          <p:spPr>
            <a:xfrm>
              <a:off x="899968" y="2204864"/>
              <a:ext cx="3348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b="1" dirty="0" smtClean="0">
                  <a:latin typeface="+mn-lt"/>
                </a:rPr>
                <a:t>Global warming potential (GWP 100a, IPCC 2013)</a:t>
              </a:r>
              <a:endParaRPr lang="en-US" sz="1200" b="1" dirty="0">
                <a:latin typeface="+mn-lt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187624" y="4232121"/>
              <a:ext cx="28803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 smtClean="0">
                  <a:latin typeface="+mn-lt"/>
                </a:rPr>
                <a:t>Cumulative energy demand (CED v1.08)</a:t>
              </a:r>
              <a:endParaRPr lang="en-US" sz="1200" b="1" dirty="0">
                <a:latin typeface="+mn-lt"/>
              </a:endParaRPr>
            </a:p>
          </p:txBody>
        </p:sp>
        <p:grpSp>
          <p:nvGrpSpPr>
            <p:cNvPr id="36" name="Group 20"/>
            <p:cNvGrpSpPr/>
            <p:nvPr/>
          </p:nvGrpSpPr>
          <p:grpSpPr>
            <a:xfrm>
              <a:off x="827584" y="1691673"/>
              <a:ext cx="3456384" cy="4545638"/>
              <a:chOff x="827584" y="1691673"/>
              <a:chExt cx="3456384" cy="4545638"/>
            </a:xfrm>
          </p:grpSpPr>
          <p:sp>
            <p:nvSpPr>
              <p:cNvPr id="39" name="AutoShape 43"/>
              <p:cNvSpPr>
                <a:spLocks noChangeArrowheads="1"/>
              </p:cNvSpPr>
              <p:nvPr/>
            </p:nvSpPr>
            <p:spPr bwMode="auto">
              <a:xfrm>
                <a:off x="827584" y="1988840"/>
                <a:ext cx="3456384" cy="4248471"/>
              </a:xfrm>
              <a:prstGeom prst="roundRect">
                <a:avLst>
                  <a:gd name="adj" fmla="val 16667"/>
                </a:avLst>
              </a:prstGeom>
              <a:noFill/>
              <a:ln w="44450">
                <a:solidFill>
                  <a:schemeClr val="accent2">
                    <a:lumMod val="40000"/>
                    <a:lumOff val="60000"/>
                  </a:schemeClr>
                </a:solidFill>
                <a:round/>
                <a:headEnd/>
                <a:tailEnd/>
              </a:ln>
              <a:effectLst/>
            </p:spPr>
            <p:txBody>
              <a:bodyPr wrap="none" lIns="90000" tIns="46800" rIns="90000" bIns="46800"/>
              <a:lstStyle/>
              <a:p>
                <a:pPr marL="174625" marR="0" lvl="0" indent="-174625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ct val="40000"/>
                  </a:spcAft>
                  <a:buClrTx/>
                  <a:buSzTx/>
                  <a:buFont typeface="Wingdings" pitchFamily="2" charset="2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0" name="AutoShape 44"/>
              <p:cNvSpPr>
                <a:spLocks noChangeArrowheads="1"/>
              </p:cNvSpPr>
              <p:nvPr/>
            </p:nvSpPr>
            <p:spPr bwMode="auto">
              <a:xfrm>
                <a:off x="1365904" y="1691673"/>
                <a:ext cx="2379748" cy="513191"/>
              </a:xfrm>
              <a:prstGeom prst="roundRect">
                <a:avLst>
                  <a:gd name="adj" fmla="val 16667"/>
                </a:avLst>
              </a:prstGeom>
              <a:solidFill>
                <a:schemeClr val="accent2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lIns="90000" tIns="46800" rIns="90000" bIns="4680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ct val="40000"/>
                  </a:spcAft>
                  <a:buClrTx/>
                  <a:buSzTx/>
                  <a:buFont typeface="Wingdings" pitchFamily="2" charset="2"/>
                  <a:buNone/>
                  <a:tabLst/>
                  <a:defRPr/>
                </a:pPr>
                <a:r>
                  <a:rPr kumimoji="0" 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</a:rPr>
                  <a:t> </a:t>
                </a:r>
                <a:r>
                  <a:rPr kumimoji="0" lang="en-US" sz="20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</a:rPr>
                  <a:t>Transport fuels (EU)</a:t>
                </a:r>
                <a:endParaRPr kumimoji="0" lang="el-GR" sz="20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</a:endParaRPr>
              </a:p>
            </p:txBody>
          </p:sp>
        </p:grpSp>
        <p:graphicFrame>
          <p:nvGraphicFramePr>
            <p:cNvPr id="37" name="1 Gráfico"/>
            <p:cNvGraphicFramePr>
              <a:graphicFrameLocks/>
            </p:cNvGraphicFramePr>
            <p:nvPr/>
          </p:nvGraphicFramePr>
          <p:xfrm>
            <a:off x="1043608" y="4437112"/>
            <a:ext cx="3060000" cy="18000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6"/>
            </a:graphicData>
          </a:graphic>
        </p:graphicFrame>
        <p:graphicFrame>
          <p:nvGraphicFramePr>
            <p:cNvPr id="38" name="1 Gráfico"/>
            <p:cNvGraphicFramePr>
              <a:graphicFrameLocks/>
            </p:cNvGraphicFramePr>
            <p:nvPr/>
          </p:nvGraphicFramePr>
          <p:xfrm>
            <a:off x="1043968" y="2420888"/>
            <a:ext cx="3060000" cy="18000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7"/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616810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09" name="Picture 2780" descr="firmalogoayunt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85900" y="1449388"/>
            <a:ext cx="1008063" cy="404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410" name="Title 1"/>
          <p:cNvSpPr>
            <a:spLocks noGrp="1"/>
          </p:cNvSpPr>
          <p:nvPr>
            <p:ph type="title"/>
          </p:nvPr>
        </p:nvSpPr>
        <p:spPr>
          <a:xfrm>
            <a:off x="914400" y="0"/>
            <a:ext cx="7772400" cy="1143000"/>
          </a:xfrm>
        </p:spPr>
        <p:txBody>
          <a:bodyPr/>
          <a:lstStyle/>
          <a:p>
            <a:pPr eaLnBrk="1" hangingPunct="1"/>
            <a:r>
              <a:rPr lang="en-US" smtClean="0"/>
              <a:t>The Consortium</a:t>
            </a:r>
          </a:p>
        </p:txBody>
      </p:sp>
      <p:sp>
        <p:nvSpPr>
          <p:cNvPr id="17411" name="Date Placeholder 3"/>
          <p:cNvSpPr>
            <a:spLocks noGrp="1"/>
          </p:cNvSpPr>
          <p:nvPr>
            <p:ph type="dt" sz="quarter" idx="4294967295"/>
          </p:nvPr>
        </p:nvSpPr>
        <p:spPr bwMode="auto">
          <a:xfrm>
            <a:off x="1187450" y="6399213"/>
            <a:ext cx="2133600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z="1400"/>
              <a:t>Brussels, 7/5/2012</a:t>
            </a:r>
            <a:endParaRPr lang="el-GR" sz="1400"/>
          </a:p>
        </p:txBody>
      </p:sp>
      <p:sp>
        <p:nvSpPr>
          <p:cNvPr id="17412" name="Slide Number Placeholder 4"/>
          <p:cNvSpPr>
            <a:spLocks noGrp="1"/>
          </p:cNvSpPr>
          <p:nvPr>
            <p:ph type="sldNum" sz="quarter" idx="4294967295"/>
          </p:nvPr>
        </p:nvSpPr>
        <p:spPr bwMode="auto">
          <a:xfrm>
            <a:off x="3789363" y="6399213"/>
            <a:ext cx="2133600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fld id="{F0463BEE-1FC5-43C2-9F54-7E6487F2AF9D}" type="slidenum">
              <a:rPr lang="el-GR"/>
              <a:pPr/>
              <a:t>2</a:t>
            </a:fld>
            <a:endParaRPr lang="el-GR"/>
          </a:p>
        </p:txBody>
      </p:sp>
      <p:graphicFrame>
        <p:nvGraphicFramePr>
          <p:cNvPr id="76556" name="Group 2828"/>
          <p:cNvGraphicFramePr>
            <a:graphicFrameLocks noGrp="1"/>
          </p:cNvGraphicFramePr>
          <p:nvPr/>
        </p:nvGraphicFramePr>
        <p:xfrm>
          <a:off x="838200" y="990600"/>
          <a:ext cx="6948488" cy="5708650"/>
        </p:xfrm>
        <a:graphic>
          <a:graphicData uri="http://schemas.openxmlformats.org/drawingml/2006/table">
            <a:tbl>
              <a:tblPr/>
              <a:tblGrid>
                <a:gridCol w="1654175"/>
                <a:gridCol w="3089275"/>
                <a:gridCol w="814388"/>
                <a:gridCol w="1390650"/>
              </a:tblGrid>
              <a:tr h="36036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ahoma" pitchFamily="34" charset="0"/>
                          <a:ea typeface="Times New Roman" pitchFamily="18" charset="0"/>
                          <a:cs typeface="Tahoma" pitchFamily="34" charset="0"/>
                        </a:rPr>
                        <a:t>Beneficiary Number </a:t>
                      </a:r>
                      <a:endParaRPr kumimoji="0" lang="en-GB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  <a:ea typeface="Times New Roman" pitchFamily="18" charset="0"/>
                        <a:cs typeface="Tahoma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ahoma" pitchFamily="34" charset="0"/>
                          <a:ea typeface="Times New Roman" pitchFamily="18" charset="0"/>
                          <a:cs typeface="Tahoma" pitchFamily="34" charset="0"/>
                        </a:rPr>
                        <a:t>Beneficiary name</a:t>
                      </a:r>
                      <a:endParaRPr kumimoji="0" lang="en-GB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  <a:ea typeface="Times New Roman" pitchFamily="18" charset="0"/>
                        <a:cs typeface="Tahoma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ahoma" pitchFamily="34" charset="0"/>
                          <a:ea typeface="Times New Roman" pitchFamily="18" charset="0"/>
                          <a:cs typeface="Tahoma" pitchFamily="34" charset="0"/>
                        </a:rPr>
                        <a:t>Short name</a:t>
                      </a:r>
                      <a:endParaRPr kumimoji="0" lang="en-GB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  <a:ea typeface="Times New Roman" pitchFamily="18" charset="0"/>
                        <a:cs typeface="Tahoma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ahoma" pitchFamily="34" charset="0"/>
                          <a:ea typeface="Times New Roman" pitchFamily="18" charset="0"/>
                          <a:cs typeface="Tahoma" pitchFamily="34" charset="0"/>
                        </a:rPr>
                        <a:t>Country</a:t>
                      </a:r>
                      <a:endParaRPr kumimoji="0" lang="en-GB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  <a:ea typeface="Times New Roman" pitchFamily="18" charset="0"/>
                        <a:cs typeface="Tahoma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</a:tr>
              <a:tr h="5461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Times New Roman" pitchFamily="18" charset="0"/>
                          <a:cs typeface="Tahoma" pitchFamily="34" charset="0"/>
                        </a:rPr>
                        <a:t>1 </a:t>
                      </a:r>
                      <a:endParaRPr kumimoji="0" lang="el-G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Times New Roman" pitchFamily="18" charset="0"/>
                        <a:cs typeface="Tahoma" pitchFamily="34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Times New Roman" pitchFamily="18" charset="0"/>
                        <a:cs typeface="Tahoma" pitchFamily="34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Times New Roman" pitchFamily="18" charset="0"/>
                        <a:cs typeface="Tahoma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Times New Roman" pitchFamily="18" charset="0"/>
                          <a:cs typeface="Tahoma" pitchFamily="34" charset="0"/>
                        </a:rPr>
                        <a:t>Ayuntamiento</a:t>
                      </a:r>
                      <a:r>
                        <a:rPr kumimoji="0" lang="en-GB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Times New Roman" pitchFamily="18" charset="0"/>
                          <a:cs typeface="Tahoma" pitchFamily="34" charset="0"/>
                        </a:rPr>
                        <a:t> de Vitoria-</a:t>
                      </a:r>
                      <a:r>
                        <a:rPr kumimoji="0" lang="en-GB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Times New Roman" pitchFamily="18" charset="0"/>
                          <a:cs typeface="Tahoma" pitchFamily="34" charset="0"/>
                        </a:rPr>
                        <a:t>Gasteiz</a:t>
                      </a:r>
                      <a:r>
                        <a:rPr kumimoji="0" lang="el-G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Times New Roman" pitchFamily="18" charset="0"/>
                          <a:cs typeface="Tahoma" pitchFamily="34" charset="0"/>
                        </a:rPr>
                        <a:t>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05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Times New Roman" pitchFamily="18" charset="0"/>
                          <a:cs typeface="Tahoma" pitchFamily="34" charset="0"/>
                        </a:rPr>
                        <a:t>AVG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05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Times New Roman" pitchFamily="18" charset="0"/>
                          <a:cs typeface="Tahoma" pitchFamily="34" charset="0"/>
                        </a:rPr>
                        <a:t>Spain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46672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Times New Roman" pitchFamily="18" charset="0"/>
                          <a:cs typeface="Tahoma" pitchFamily="34" charset="0"/>
                        </a:rPr>
                        <a:t>2</a:t>
                      </a:r>
                      <a:endParaRPr kumimoji="0" lang="en-GB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Times New Roman" pitchFamily="18" charset="0"/>
                        <a:cs typeface="Tahoma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Tahoma" pitchFamily="34" charset="0"/>
                        </a:rPr>
                        <a:t>Business Innovation Brokers S. Coop., Spain</a:t>
                      </a:r>
                      <a:endParaRPr kumimoji="0" lang="de-DE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Tahoma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05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Times New Roman" pitchFamily="18" charset="0"/>
                          <a:cs typeface="Tahoma" pitchFamily="34" charset="0"/>
                        </a:rPr>
                        <a:t>BiB</a:t>
                      </a:r>
                      <a:endParaRPr kumimoji="0" lang="en-GB" sz="105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Times New Roman" pitchFamily="18" charset="0"/>
                        <a:cs typeface="Tahoma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05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Times New Roman" pitchFamily="18" charset="0"/>
                          <a:cs typeface="Tahoma" pitchFamily="34" charset="0"/>
                        </a:rPr>
                        <a:t>Spain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65405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Times New Roman" pitchFamily="18" charset="0"/>
                          <a:cs typeface="Tahoma" pitchFamily="34" charset="0"/>
                        </a:rPr>
                        <a:t>3</a:t>
                      </a:r>
                      <a:endParaRPr kumimoji="0" lang="en-GB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Times New Roman" pitchFamily="18" charset="0"/>
                        <a:cs typeface="Tahoma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Times New Roman" pitchFamily="18" charset="0"/>
                          <a:cs typeface="Tahoma" pitchFamily="34" charset="0"/>
                        </a:rPr>
                        <a:t>Centre for Research and Technology Hellas</a:t>
                      </a: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Times New Roman" pitchFamily="18" charset="0"/>
                          <a:cs typeface="Tahoma" pitchFamily="34" charset="0"/>
                        </a:rPr>
                        <a:t> / </a:t>
                      </a:r>
                      <a:r>
                        <a:rPr kumimoji="0" lang="en-GB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Times New Roman" pitchFamily="18" charset="0"/>
                          <a:cs typeface="Tahoma" pitchFamily="34" charset="0"/>
                        </a:rPr>
                        <a:t>Information Technologies Institute</a:t>
                      </a:r>
                      <a:r>
                        <a:rPr kumimoji="0" lang="el-G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Times New Roman" pitchFamily="18" charset="0"/>
                          <a:cs typeface="Tahoma" pitchFamily="34" charset="0"/>
                        </a:rPr>
                        <a:t> </a:t>
                      </a:r>
                      <a:endParaRPr kumimoji="0" lang="de-DE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Times New Roman" pitchFamily="18" charset="0"/>
                        <a:cs typeface="Tahoma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05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Times New Roman" pitchFamily="18" charset="0"/>
                          <a:cs typeface="Tahoma" pitchFamily="34" charset="0"/>
                        </a:rPr>
                        <a:t>CERTH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05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Times New Roman" pitchFamily="18" charset="0"/>
                          <a:cs typeface="Tahoma" pitchFamily="34" charset="0"/>
                        </a:rPr>
                        <a:t>Greece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46672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Times New Roman" pitchFamily="18" charset="0"/>
                          <a:cs typeface="Tahoma" pitchFamily="34" charset="0"/>
                        </a:rPr>
                        <a:t>4</a:t>
                      </a:r>
                      <a:endParaRPr kumimoji="0" lang="en-GB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Times New Roman" pitchFamily="18" charset="0"/>
                        <a:cs typeface="Tahoma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Tahoma" pitchFamily="34" charset="0"/>
                        </a:rPr>
                        <a:t>Computer Technology Institute &amp; Press </a:t>
                      </a:r>
                      <a:r>
                        <a:rPr kumimoji="0" lang="en-GB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cs typeface="Tahoma" pitchFamily="34" charset="0"/>
                        </a:rPr>
                        <a:t>“</a:t>
                      </a:r>
                      <a:r>
                        <a:rPr kumimoji="0" lang="en-GB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Tahoma" pitchFamily="34" charset="0"/>
                        </a:rPr>
                        <a:t>Diophantus</a:t>
                      </a:r>
                      <a:r>
                        <a:rPr kumimoji="0" lang="en-GB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cs typeface="Tahoma" pitchFamily="34" charset="0"/>
                        </a:rPr>
                        <a:t>”</a:t>
                      </a:r>
                      <a:r>
                        <a:rPr kumimoji="0" lang="el-G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Tahoma" pitchFamily="34" charset="0"/>
                        </a:rPr>
                        <a:t> </a:t>
                      </a:r>
                      <a:endParaRPr kumimoji="0" lang="pl-PL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Tahoma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05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Times New Roman" pitchFamily="18" charset="0"/>
                          <a:cs typeface="Tahoma" pitchFamily="34" charset="0"/>
                        </a:rPr>
                        <a:t>CTI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05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Times New Roman" pitchFamily="18" charset="0"/>
                          <a:cs typeface="Tahoma" pitchFamily="34" charset="0"/>
                        </a:rPr>
                        <a:t>Greece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46831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Times New Roman" pitchFamily="18" charset="0"/>
                          <a:cs typeface="Tahoma" pitchFamily="34" charset="0"/>
                        </a:rPr>
                        <a:t>5</a:t>
                      </a:r>
                      <a:endParaRPr kumimoji="0" lang="en-GB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Times New Roman" pitchFamily="18" charset="0"/>
                        <a:cs typeface="Tahoma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Tahoma" pitchFamily="34" charset="0"/>
                        </a:rPr>
                        <a:t>Karlsruher</a:t>
                      </a:r>
                      <a:r>
                        <a:rPr kumimoji="0" lang="en-GB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Tahoma" pitchFamily="34" charset="0"/>
                        </a:rPr>
                        <a:t> </a:t>
                      </a:r>
                      <a:r>
                        <a:rPr kumimoji="0" lang="en-GB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Tahoma" pitchFamily="34" charset="0"/>
                        </a:rPr>
                        <a:t>Institut</a:t>
                      </a:r>
                      <a:r>
                        <a:rPr kumimoji="0" lang="en-GB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Tahoma" pitchFamily="34" charset="0"/>
                        </a:rPr>
                        <a:t> </a:t>
                      </a:r>
                      <a:r>
                        <a:rPr kumimoji="0" lang="en-GB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Tahoma" pitchFamily="34" charset="0"/>
                        </a:rPr>
                        <a:t>Fuer</a:t>
                      </a:r>
                      <a:r>
                        <a:rPr kumimoji="0" lang="en-GB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Tahoma" pitchFamily="34" charset="0"/>
                        </a:rPr>
                        <a:t> </a:t>
                      </a:r>
                      <a:r>
                        <a:rPr kumimoji="0" lang="en-GB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Tahoma" pitchFamily="34" charset="0"/>
                        </a:rPr>
                        <a:t>Technologie</a:t>
                      </a:r>
                      <a:r>
                        <a:rPr kumimoji="0" lang="en-GB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Tahoma" pitchFamily="34" charset="0"/>
                        </a:rPr>
                        <a:t>, Institute of Theoretical Informatics</a:t>
                      </a:r>
                      <a:endParaRPr kumimoji="0" lang="pl-PL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Tahoma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05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Times New Roman" pitchFamily="18" charset="0"/>
                          <a:cs typeface="Tahoma" pitchFamily="34" charset="0"/>
                        </a:rPr>
                        <a:t>KIT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05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Times New Roman" pitchFamily="18" charset="0"/>
                          <a:cs typeface="Tahoma" pitchFamily="34" charset="0"/>
                        </a:rPr>
                        <a:t>Germany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46672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Times New Roman" pitchFamily="18" charset="0"/>
                          <a:cs typeface="Tahoma" pitchFamily="34" charset="0"/>
                        </a:rPr>
                        <a:t>6</a:t>
                      </a:r>
                      <a:endParaRPr kumimoji="0" lang="en-GB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Times New Roman" pitchFamily="18" charset="0"/>
                        <a:cs typeface="Tahoma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Tahoma" pitchFamily="34" charset="0"/>
                        </a:rPr>
                        <a:t>Universidad de la Iglesia De Deusto, Energy Unit</a:t>
                      </a:r>
                      <a:r>
                        <a:rPr kumimoji="0" lang="el-G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Tahoma" pitchFamily="34" charset="0"/>
                        </a:rPr>
                        <a:t> </a:t>
                      </a:r>
                      <a:endParaRPr kumimoji="0" lang="pl-PL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Tahoma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05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Times New Roman" pitchFamily="18" charset="0"/>
                          <a:cs typeface="Tahoma" pitchFamily="34" charset="0"/>
                        </a:rPr>
                        <a:t>UD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05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Times New Roman" pitchFamily="18" charset="0"/>
                          <a:cs typeface="Tahoma" pitchFamily="34" charset="0"/>
                        </a:rPr>
                        <a:t>Spain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Times New Roman" pitchFamily="18" charset="0"/>
                          <a:cs typeface="Tahoma" pitchFamily="34" charset="0"/>
                        </a:rPr>
                        <a:t>7</a:t>
                      </a:r>
                      <a:endParaRPr kumimoji="0" lang="en-GB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Times New Roman" pitchFamily="18" charset="0"/>
                        <a:cs typeface="Tahoma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Tahoma" pitchFamily="34" charset="0"/>
                        </a:rPr>
                        <a:t>South West College</a:t>
                      </a:r>
                      <a:r>
                        <a:rPr kumimoji="0" lang="el-G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 </a:t>
                      </a:r>
                      <a:endParaRPr kumimoji="0" lang="pl-PL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05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Times New Roman" pitchFamily="18" charset="0"/>
                          <a:cs typeface="Tahoma" pitchFamily="34" charset="0"/>
                        </a:rPr>
                        <a:t>SWC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05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Times New Roman" pitchFamily="18" charset="0"/>
                          <a:cs typeface="Tahoma" pitchFamily="34" charset="0"/>
                        </a:rPr>
                        <a:t>UK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50482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Times New Roman" pitchFamily="18" charset="0"/>
                          <a:cs typeface="Tahoma" pitchFamily="34" charset="0"/>
                        </a:rPr>
                        <a:t>8</a:t>
                      </a:r>
                      <a:endParaRPr kumimoji="0" lang="en-GB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Times New Roman" pitchFamily="18" charset="0"/>
                        <a:cs typeface="Tahoma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Tahoma" pitchFamily="34" charset="0"/>
                        </a:rPr>
                        <a:t>Grad Pula </a:t>
                      </a:r>
                      <a:r>
                        <a:rPr kumimoji="0" lang="en-GB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cs typeface="Tahoma" pitchFamily="34" charset="0"/>
                        </a:rPr>
                        <a:t>–</a:t>
                      </a:r>
                      <a:r>
                        <a:rPr kumimoji="0" lang="en-GB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Tahoma" pitchFamily="34" charset="0"/>
                        </a:rPr>
                        <a:t> </a:t>
                      </a:r>
                      <a:r>
                        <a:rPr kumimoji="0" lang="en-GB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Tahoma" pitchFamily="34" charset="0"/>
                        </a:rPr>
                        <a:t>Pola</a:t>
                      </a:r>
                      <a:r>
                        <a:rPr kumimoji="0" lang="el-G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 </a:t>
                      </a:r>
                      <a:endParaRPr kumimoji="0" lang="pl-PL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05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Times New Roman" pitchFamily="18" charset="0"/>
                          <a:cs typeface="Tahoma" pitchFamily="34" charset="0"/>
                        </a:rPr>
                        <a:t>PULA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05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Times New Roman" pitchFamily="18" charset="0"/>
                          <a:cs typeface="Tahoma" pitchFamily="34" charset="0"/>
                        </a:rPr>
                        <a:t>Croatia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48482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Times New Roman" pitchFamily="18" charset="0"/>
                          <a:cs typeface="Tahoma" pitchFamily="34" charset="0"/>
                        </a:rPr>
                        <a:t>9</a:t>
                      </a:r>
                      <a:endParaRPr kumimoji="0" lang="en-GB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Times New Roman" pitchFamily="18" charset="0"/>
                        <a:cs typeface="Tahoma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Times New Roman" pitchFamily="18" charset="0"/>
                        </a:rPr>
                        <a:t>Going Green SL, Spain</a:t>
                      </a:r>
                      <a:endParaRPr kumimoji="0" lang="en-GB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555555"/>
                        </a:solidFill>
                        <a:effectLst/>
                        <a:latin typeface="Calibri" pitchFamily="34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05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Times New Roman" pitchFamily="18" charset="0"/>
                          <a:cs typeface="Tahoma" pitchFamily="34" charset="0"/>
                        </a:rPr>
                        <a:t>GG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05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Times New Roman" pitchFamily="18" charset="0"/>
                          <a:cs typeface="Tahoma" pitchFamily="34" charset="0"/>
                        </a:rPr>
                        <a:t>Spain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42227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Times New Roman" pitchFamily="18" charset="0"/>
                          <a:cs typeface="Tahoma" pitchFamily="34" charset="0"/>
                        </a:rPr>
                        <a:t>10</a:t>
                      </a:r>
                      <a:endParaRPr kumimoji="0" lang="en-GB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Times New Roman" pitchFamily="18" charset="0"/>
                        <a:cs typeface="Tahoma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Times New Roman" pitchFamily="18" charset="0"/>
                          <a:cs typeface="Tahoma" pitchFamily="34" charset="0"/>
                        </a:rPr>
                        <a:t>MLS Multimedia SA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05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Times New Roman" pitchFamily="18" charset="0"/>
                          <a:cs typeface="Tahoma" pitchFamily="34" charset="0"/>
                        </a:rPr>
                        <a:t>MLS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05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Tahoma" pitchFamily="34" charset="0"/>
                        </a:rPr>
                        <a:t>Greece</a:t>
                      </a:r>
                      <a:endParaRPr kumimoji="0" lang="es-ES" sz="105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Times New Roman" pitchFamily="18" charset="0"/>
                        <a:cs typeface="Tahoma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40798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Times New Roman" pitchFamily="18" charset="0"/>
                          <a:cs typeface="Tahoma" pitchFamily="34" charset="0"/>
                        </a:rPr>
                        <a:t>11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Times New Roman" pitchFamily="18" charset="0"/>
                          <a:cs typeface="Tahoma" pitchFamily="34" charset="0"/>
                        </a:rPr>
                        <a:t>Flexiant Limited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05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Times New Roman" pitchFamily="18" charset="0"/>
                          <a:cs typeface="Tahoma" pitchFamily="34" charset="0"/>
                        </a:rPr>
                        <a:t>FLEX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05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Times New Roman" pitchFamily="18" charset="0"/>
                          <a:cs typeface="Tahoma" pitchFamily="34" charset="0"/>
                        </a:rPr>
                        <a:t>UK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17480" name="Picture 2791" descr="kit_logo_de_farbe_positiv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570038" y="3582988"/>
            <a:ext cx="793750" cy="36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81" name="6 Imagen" descr="LOGO Deusto trilingue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414463" y="4087813"/>
            <a:ext cx="935037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82" name="Picture 2793" descr="SW_College_460x260-460x260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609725" y="4470400"/>
            <a:ext cx="79216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83" name="Picture 2794" descr="200px-Grb_Pule_(2)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2062163" y="4919663"/>
            <a:ext cx="355600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84" name="Picture 2796" descr="logo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1724025" y="6297613"/>
            <a:ext cx="720725" cy="350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85" name="Picture 2797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1690688" y="5903913"/>
            <a:ext cx="792162" cy="346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86" name="Picture 2824" descr="cti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1846263" y="3078163"/>
            <a:ext cx="576262" cy="438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87" name="Picture 2829" descr="firmalogoayunt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14463" y="1419225"/>
            <a:ext cx="1079500" cy="425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488" name="Text Box 2830"/>
          <p:cNvSpPr txBox="1">
            <a:spLocks noChangeArrowheads="1"/>
          </p:cNvSpPr>
          <p:nvPr/>
        </p:nvSpPr>
        <p:spPr bwMode="auto">
          <a:xfrm rot="-5400000">
            <a:off x="2013744" y="1461294"/>
            <a:ext cx="306388" cy="806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eaVert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800" b="1"/>
              <a:t>(Coordinator)</a:t>
            </a:r>
            <a:endParaRPr lang="el-GR" sz="800" b="1"/>
          </a:p>
        </p:txBody>
      </p:sp>
      <p:pic>
        <p:nvPicPr>
          <p:cNvPr id="17489" name="Picture 2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1492250" y="1982788"/>
            <a:ext cx="968375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90" name="Picture 12"/>
          <p:cNvPicPr>
            <a:picLocks noChangeAspect="1" noChangeArrowheads="1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>
            <a:off x="1644650" y="5411788"/>
            <a:ext cx="838200" cy="395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91" name="20 - Εικόνα" descr="logo_certh_2013en.jpg"/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1111250" y="2439988"/>
            <a:ext cx="1371600" cy="566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Τίτλος"/>
          <p:cNvSpPr>
            <a:spLocks noGrp="1"/>
          </p:cNvSpPr>
          <p:nvPr>
            <p:ph type="title"/>
          </p:nvPr>
        </p:nvSpPr>
        <p:spPr>
          <a:xfrm>
            <a:off x="755576" y="-27384"/>
            <a:ext cx="8388424" cy="864096"/>
          </a:xfrm>
        </p:spPr>
        <p:txBody>
          <a:bodyPr>
            <a:normAutofit/>
          </a:bodyPr>
          <a:lstStyle/>
          <a:p>
            <a:r>
              <a:rPr lang="en-US" sz="3200" dirty="0" smtClean="0"/>
              <a:t>Energy-efficient Multimodal Route Planning</a:t>
            </a:r>
            <a:endParaRPr lang="el-GR" sz="3200" dirty="0"/>
          </a:p>
        </p:txBody>
      </p:sp>
      <p:sp>
        <p:nvSpPr>
          <p:cNvPr id="5" name="TextBox 4"/>
          <p:cNvSpPr txBox="1"/>
          <p:nvPr/>
        </p:nvSpPr>
        <p:spPr>
          <a:xfrm>
            <a:off x="857224" y="964245"/>
            <a:ext cx="81439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+mn-lt"/>
              </a:rPr>
              <a:t>Highlight – 2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grpSp>
        <p:nvGrpSpPr>
          <p:cNvPr id="41" name="Group 40"/>
          <p:cNvGrpSpPr/>
          <p:nvPr/>
        </p:nvGrpSpPr>
        <p:grpSpPr>
          <a:xfrm>
            <a:off x="4876800" y="1443914"/>
            <a:ext cx="3960000" cy="4831323"/>
            <a:chOff x="4800600" y="1612312"/>
            <a:chExt cx="3960000" cy="4831323"/>
          </a:xfrm>
        </p:grpSpPr>
        <p:sp>
          <p:nvSpPr>
            <p:cNvPr id="42" name="AutoShape 43"/>
            <p:cNvSpPr>
              <a:spLocks noChangeArrowheads="1"/>
            </p:cNvSpPr>
            <p:nvPr/>
          </p:nvSpPr>
          <p:spPr bwMode="auto">
            <a:xfrm>
              <a:off x="4800600" y="1835635"/>
              <a:ext cx="3960000" cy="4608000"/>
            </a:xfrm>
            <a:prstGeom prst="roundRect">
              <a:avLst>
                <a:gd name="adj" fmla="val 16667"/>
              </a:avLst>
            </a:prstGeom>
            <a:noFill/>
            <a:ln w="44450">
              <a:solidFill>
                <a:schemeClr val="accent3">
                  <a:lumMod val="60000"/>
                  <a:lumOff val="40000"/>
                </a:schemeClr>
              </a:solidFill>
              <a:round/>
              <a:headEnd/>
              <a:tailEnd/>
            </a:ln>
            <a:effectLst/>
          </p:spPr>
          <p:txBody>
            <a:bodyPr wrap="none" lIns="90000" tIns="46800" rIns="90000" bIns="46800"/>
            <a:lstStyle/>
            <a:p>
              <a:pPr marL="174625" marR="0" lvl="0" indent="-174625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3" name="AutoShape 44"/>
            <p:cNvSpPr>
              <a:spLocks noChangeArrowheads="1"/>
            </p:cNvSpPr>
            <p:nvPr/>
          </p:nvSpPr>
          <p:spPr bwMode="auto">
            <a:xfrm>
              <a:off x="5842367" y="1612312"/>
              <a:ext cx="1876473" cy="445088"/>
            </a:xfrm>
            <a:prstGeom prst="roundRect">
              <a:avLst>
                <a:gd name="adj" fmla="val 16667"/>
              </a:avLst>
            </a:prstGeom>
            <a:solidFill>
              <a:schemeClr val="accent3">
                <a:lumMod val="60000"/>
                <a:lumOff val="40000"/>
              </a:schemeClr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lIns="90000" tIns="46800" rIns="90000" bIns="46800" anchor="ctr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ct val="40000"/>
                </a:spcAft>
                <a:defRPr/>
              </a:pPr>
              <a:r>
                <a:rPr lang="en-US" sz="2000" kern="0" dirty="0" smtClean="0">
                  <a:solidFill>
                    <a:srgbClr val="000000"/>
                  </a:solidFill>
                  <a:latin typeface="+mn-lt"/>
                </a:rPr>
                <a:t>Electric vehicles</a:t>
              </a:r>
              <a:endParaRPr lang="el-GR" sz="2000" kern="0" dirty="0" smtClean="0">
                <a:solidFill>
                  <a:srgbClr val="000000"/>
                </a:solidFill>
                <a:latin typeface="+mn-lt"/>
              </a:endParaRPr>
            </a:p>
          </p:txBody>
        </p:sp>
      </p:grpSp>
      <p:sp>
        <p:nvSpPr>
          <p:cNvPr id="44" name="AutoShape 43"/>
          <p:cNvSpPr>
            <a:spLocks noChangeArrowheads="1"/>
          </p:cNvSpPr>
          <p:nvPr/>
        </p:nvSpPr>
        <p:spPr bwMode="auto">
          <a:xfrm>
            <a:off x="838200" y="1667237"/>
            <a:ext cx="3960000" cy="4608000"/>
          </a:xfrm>
          <a:prstGeom prst="roundRect">
            <a:avLst>
              <a:gd name="adj" fmla="val 16667"/>
            </a:avLst>
          </a:prstGeom>
          <a:noFill/>
          <a:ln w="44450">
            <a:solidFill>
              <a:schemeClr val="accent2">
                <a:lumMod val="40000"/>
                <a:lumOff val="60000"/>
              </a:schemeClr>
            </a:solidFill>
            <a:round/>
            <a:headEnd/>
            <a:tailEnd/>
          </a:ln>
          <a:effectLst/>
        </p:spPr>
        <p:txBody>
          <a:bodyPr wrap="none" lIns="90000" tIns="46800" rIns="90000" bIns="46800"/>
          <a:lstStyle/>
          <a:p>
            <a:pPr marL="174625" marR="0" lvl="0" indent="-174625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  <a:defRPr/>
            </a:pPr>
            <a:endParaRPr kumimoji="0" lang="en-US" sz="20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5" name="AutoShape 44"/>
          <p:cNvSpPr>
            <a:spLocks noChangeArrowheads="1"/>
          </p:cNvSpPr>
          <p:nvPr/>
        </p:nvSpPr>
        <p:spPr bwMode="auto">
          <a:xfrm>
            <a:off x="1221243" y="1438637"/>
            <a:ext cx="3193938" cy="445088"/>
          </a:xfrm>
          <a:prstGeom prst="roundRect">
            <a:avLst>
              <a:gd name="adj" fmla="val 16667"/>
            </a:avLst>
          </a:prstGeom>
          <a:solidFill>
            <a:schemeClr val="accent2">
              <a:lumMod val="40000"/>
              <a:lumOff val="60000"/>
            </a:schemeClr>
          </a:solidFill>
          <a:ln w="9525">
            <a:noFill/>
            <a:round/>
            <a:headEnd/>
            <a:tailEnd/>
          </a:ln>
          <a:effectLst/>
        </p:spPr>
        <p:txBody>
          <a:bodyPr wrap="none" lIns="90000" tIns="46800" rIns="90000" bIns="4680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rPr>
              <a:t>Conventional passenger cars</a:t>
            </a:r>
            <a:endParaRPr kumimoji="0" lang="el-GR" sz="20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75" name="Content Placeholder 2"/>
          <p:cNvSpPr>
            <a:spLocks noGrp="1"/>
          </p:cNvSpPr>
          <p:nvPr>
            <p:ph idx="1"/>
          </p:nvPr>
        </p:nvSpPr>
        <p:spPr>
          <a:xfrm>
            <a:off x="914400" y="1901141"/>
            <a:ext cx="3733800" cy="3966260"/>
          </a:xfrm>
        </p:spPr>
        <p:txBody>
          <a:bodyPr>
            <a:normAutofit fontScale="85000" lnSpcReduction="20000"/>
          </a:bodyPr>
          <a:lstStyle/>
          <a:p>
            <a:pPr marL="269875" lvl="1" indent="-176213" fontAlgn="base">
              <a:lnSpc>
                <a:spcPct val="12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n-US" sz="2000" b="1" dirty="0" smtClean="0">
                <a:solidFill>
                  <a:prstClr val="black"/>
                </a:solidFill>
              </a:rPr>
              <a:t>Dynamic emission factors</a:t>
            </a:r>
            <a:r>
              <a:rPr lang="en-US" sz="2000" dirty="0" smtClean="0">
                <a:solidFill>
                  <a:prstClr val="black"/>
                </a:solidFill>
              </a:rPr>
              <a:t> from Handbook Emission Factors for Road Transport (HBEFA)</a:t>
            </a:r>
          </a:p>
          <a:p>
            <a:pPr marL="269875" lvl="1" indent="-176213" fontAlgn="base">
              <a:spcBef>
                <a:spcPts val="120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n-US" sz="2000" dirty="0" smtClean="0">
                <a:solidFill>
                  <a:prstClr val="black"/>
                </a:solidFill>
              </a:rPr>
              <a:t>Integrated in a </a:t>
            </a:r>
            <a:r>
              <a:rPr lang="en-US" sz="2000" dirty="0" err="1" smtClean="0">
                <a:solidFill>
                  <a:prstClr val="black"/>
                </a:solidFill>
              </a:rPr>
              <a:t>MongoDB</a:t>
            </a:r>
            <a:r>
              <a:rPr lang="en-US" sz="2000" dirty="0" smtClean="0">
                <a:solidFill>
                  <a:prstClr val="black"/>
                </a:solidFill>
              </a:rPr>
              <a:t>:</a:t>
            </a:r>
          </a:p>
          <a:p>
            <a:pPr marL="444500" lvl="1" indent="-177800" fontAlgn="base">
              <a:spcBef>
                <a:spcPts val="600"/>
              </a:spcBef>
              <a:spcAft>
                <a:spcPct val="0"/>
              </a:spcAft>
              <a:buFont typeface="Calibri" pitchFamily="34" charset="0"/>
              <a:buChar char="–"/>
            </a:pPr>
            <a:r>
              <a:rPr lang="en-US" sz="1800" dirty="0" smtClean="0">
                <a:solidFill>
                  <a:prstClr val="black"/>
                </a:solidFill>
              </a:rPr>
              <a:t>Inputs: </a:t>
            </a:r>
          </a:p>
          <a:p>
            <a:pPr marL="622300" lvl="2" indent="-177800" defTabSz="622300" fontAlgn="base">
              <a:spcBef>
                <a:spcPts val="600"/>
              </a:spcBef>
              <a:spcAft>
                <a:spcPct val="0"/>
              </a:spcAft>
              <a:buFont typeface="Wingdings" pitchFamily="2" charset="2"/>
              <a:buChar char="§"/>
            </a:pPr>
            <a:r>
              <a:rPr lang="en-US" sz="1600" dirty="0" smtClean="0">
                <a:solidFill>
                  <a:prstClr val="black"/>
                </a:solidFill>
              </a:rPr>
              <a:t>Traffic situation</a:t>
            </a:r>
          </a:p>
          <a:p>
            <a:pPr marL="622300" lvl="2" indent="-177800" defTabSz="622300" fontAlgn="base">
              <a:spcBef>
                <a:spcPts val="600"/>
              </a:spcBef>
              <a:spcAft>
                <a:spcPct val="0"/>
              </a:spcAft>
              <a:buFont typeface="Wingdings" pitchFamily="2" charset="2"/>
              <a:buChar char="§"/>
            </a:pPr>
            <a:r>
              <a:rPr lang="en-US" sz="1600" dirty="0" smtClean="0">
                <a:solidFill>
                  <a:prstClr val="black"/>
                </a:solidFill>
              </a:rPr>
              <a:t>Road gradient</a:t>
            </a:r>
          </a:p>
          <a:p>
            <a:pPr marL="622300" lvl="2" indent="-177800" defTabSz="622300" fontAlgn="base">
              <a:spcBef>
                <a:spcPts val="600"/>
              </a:spcBef>
              <a:spcAft>
                <a:spcPct val="0"/>
              </a:spcAft>
              <a:buFont typeface="Wingdings" pitchFamily="2" charset="2"/>
              <a:buChar char="§"/>
            </a:pPr>
            <a:r>
              <a:rPr lang="en-US" sz="1600" dirty="0" smtClean="0">
                <a:solidFill>
                  <a:prstClr val="black"/>
                </a:solidFill>
              </a:rPr>
              <a:t>Car engine technology</a:t>
            </a:r>
          </a:p>
          <a:p>
            <a:pPr marL="622300" lvl="2" indent="-177800" defTabSz="622300" fontAlgn="base">
              <a:spcBef>
                <a:spcPts val="600"/>
              </a:spcBef>
              <a:spcAft>
                <a:spcPct val="0"/>
              </a:spcAft>
              <a:buFont typeface="Wingdings" pitchFamily="2" charset="2"/>
              <a:buChar char="§"/>
            </a:pPr>
            <a:r>
              <a:rPr lang="en-US" sz="1600" dirty="0" smtClean="0">
                <a:solidFill>
                  <a:prstClr val="black"/>
                </a:solidFill>
              </a:rPr>
              <a:t>Engine size class</a:t>
            </a:r>
          </a:p>
          <a:p>
            <a:pPr marL="622300" lvl="2" indent="-177800" defTabSz="622300" fontAlgn="base">
              <a:spcBef>
                <a:spcPts val="600"/>
              </a:spcBef>
              <a:spcAft>
                <a:spcPct val="0"/>
              </a:spcAft>
              <a:buFont typeface="Wingdings" pitchFamily="2" charset="2"/>
              <a:buChar char="§"/>
            </a:pPr>
            <a:r>
              <a:rPr lang="en-US" sz="1600" dirty="0" smtClean="0">
                <a:solidFill>
                  <a:prstClr val="black"/>
                </a:solidFill>
              </a:rPr>
              <a:t>Emission class</a:t>
            </a:r>
          </a:p>
          <a:p>
            <a:pPr marL="622300" lvl="2" indent="-177800" defTabSz="622300" fontAlgn="base">
              <a:spcBef>
                <a:spcPts val="600"/>
              </a:spcBef>
              <a:spcAft>
                <a:spcPct val="0"/>
              </a:spcAft>
              <a:buFont typeface="Wingdings" pitchFamily="2" charset="2"/>
              <a:buChar char="§"/>
            </a:pPr>
            <a:r>
              <a:rPr lang="en-US" sz="1600" dirty="0" smtClean="0">
                <a:solidFill>
                  <a:prstClr val="black"/>
                </a:solidFill>
              </a:rPr>
              <a:t>Fuel type (for </a:t>
            </a:r>
            <a:r>
              <a:rPr lang="en-US" sz="1600" dirty="0" err="1" smtClean="0">
                <a:solidFill>
                  <a:prstClr val="black"/>
                </a:solidFill>
              </a:rPr>
              <a:t>bifuel</a:t>
            </a:r>
            <a:r>
              <a:rPr lang="en-US" sz="1600" dirty="0" smtClean="0">
                <a:solidFill>
                  <a:prstClr val="black"/>
                </a:solidFill>
              </a:rPr>
              <a:t> vehicles)</a:t>
            </a:r>
          </a:p>
          <a:p>
            <a:pPr marL="444500" lvl="1" indent="-177800" fontAlgn="base">
              <a:spcBef>
                <a:spcPts val="600"/>
              </a:spcBef>
              <a:spcAft>
                <a:spcPct val="0"/>
              </a:spcAft>
              <a:buFont typeface="Calibri" pitchFamily="34" charset="0"/>
              <a:buChar char="–"/>
            </a:pPr>
            <a:r>
              <a:rPr lang="en-US" sz="1800" dirty="0" smtClean="0">
                <a:solidFill>
                  <a:prstClr val="black"/>
                </a:solidFill>
              </a:rPr>
              <a:t>Outputs:</a:t>
            </a:r>
          </a:p>
          <a:p>
            <a:pPr marL="622300" lvl="1" indent="-177800" fontAlgn="base">
              <a:spcBef>
                <a:spcPts val="600"/>
              </a:spcBef>
              <a:spcAft>
                <a:spcPct val="0"/>
              </a:spcAft>
              <a:buFont typeface="Wingdings" pitchFamily="2" charset="2"/>
              <a:buChar char="§"/>
            </a:pPr>
            <a:r>
              <a:rPr lang="en-US" sz="1600" dirty="0" smtClean="0">
                <a:solidFill>
                  <a:prstClr val="black"/>
                </a:solidFill>
              </a:rPr>
              <a:t>Emission factors for CO</a:t>
            </a:r>
            <a:r>
              <a:rPr lang="en-US" sz="1600" baseline="-25000" dirty="0" smtClean="0">
                <a:solidFill>
                  <a:prstClr val="black"/>
                </a:solidFill>
              </a:rPr>
              <a:t>2</a:t>
            </a:r>
            <a:r>
              <a:rPr lang="en-US" sz="1600" dirty="0" smtClean="0">
                <a:solidFill>
                  <a:prstClr val="black"/>
                </a:solidFill>
              </a:rPr>
              <a:t>, CH</a:t>
            </a:r>
            <a:r>
              <a:rPr lang="en-US" sz="1600" baseline="-25000" dirty="0" smtClean="0">
                <a:solidFill>
                  <a:prstClr val="black"/>
                </a:solidFill>
              </a:rPr>
              <a:t>4</a:t>
            </a:r>
            <a:r>
              <a:rPr lang="en-US" sz="1600" dirty="0" smtClean="0">
                <a:solidFill>
                  <a:prstClr val="black"/>
                </a:solidFill>
              </a:rPr>
              <a:t>, N</a:t>
            </a:r>
            <a:r>
              <a:rPr lang="en-US" sz="1600" baseline="-25000" dirty="0" smtClean="0">
                <a:solidFill>
                  <a:prstClr val="black"/>
                </a:solidFill>
              </a:rPr>
              <a:t>2</a:t>
            </a:r>
            <a:r>
              <a:rPr lang="en-US" sz="1600" dirty="0" smtClean="0">
                <a:solidFill>
                  <a:prstClr val="black"/>
                </a:solidFill>
              </a:rPr>
              <a:t>O</a:t>
            </a:r>
            <a:endParaRPr lang="en-US" sz="1600" baseline="-25000" dirty="0" smtClean="0">
              <a:solidFill>
                <a:prstClr val="black"/>
              </a:solidFill>
            </a:endParaRPr>
          </a:p>
          <a:p>
            <a:pPr marL="622300" lvl="1" indent="-177800" fontAlgn="base">
              <a:spcBef>
                <a:spcPts val="600"/>
              </a:spcBef>
              <a:spcAft>
                <a:spcPct val="0"/>
              </a:spcAft>
              <a:buFont typeface="Wingdings" pitchFamily="2" charset="2"/>
              <a:buChar char="§"/>
            </a:pPr>
            <a:r>
              <a:rPr lang="en-US" sz="1600" dirty="0" smtClean="0">
                <a:solidFill>
                  <a:prstClr val="black"/>
                </a:solidFill>
              </a:rPr>
              <a:t>Fuel consumption</a:t>
            </a:r>
            <a:endParaRPr lang="en-US" dirty="0"/>
          </a:p>
        </p:txBody>
      </p:sp>
      <p:grpSp>
        <p:nvGrpSpPr>
          <p:cNvPr id="81" name="Group 80"/>
          <p:cNvGrpSpPr>
            <a:grpSpLocks noChangeAspect="1"/>
          </p:cNvGrpSpPr>
          <p:nvPr/>
        </p:nvGrpSpPr>
        <p:grpSpPr>
          <a:xfrm>
            <a:off x="2667000" y="5554436"/>
            <a:ext cx="1787812" cy="576000"/>
            <a:chOff x="1066800" y="5012347"/>
            <a:chExt cx="3600000" cy="1159853"/>
          </a:xfrm>
        </p:grpSpPr>
        <p:grpSp>
          <p:nvGrpSpPr>
            <p:cNvPr id="77" name="56 - Ομάδα"/>
            <p:cNvGrpSpPr>
              <a:grpSpLocks noChangeAspect="1"/>
            </p:cNvGrpSpPr>
            <p:nvPr/>
          </p:nvGrpSpPr>
          <p:grpSpPr>
            <a:xfrm rot="20520000" flipH="1">
              <a:off x="1733817" y="5012347"/>
              <a:ext cx="1791297" cy="648000"/>
              <a:chOff x="4750809" y="2447316"/>
              <a:chExt cx="3781631" cy="1368000"/>
            </a:xfrm>
          </p:grpSpPr>
          <p:pic>
            <p:nvPicPr>
              <p:cNvPr id="78" name="Picture 2"/>
              <p:cNvPicPr>
                <a:picLocks noChangeAspect="1" noChangeArrowheads="1"/>
              </p:cNvPicPr>
              <p:nvPr/>
            </p:nvPicPr>
            <p:blipFill>
              <a:blip r:embed="rId2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4750809" y="2447316"/>
                <a:ext cx="3781631" cy="1368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79" name="58 - Εικόνα" descr="http://www.nuvo.net/binary/6222/1298602048-petrol-pump-icon.png"/>
              <p:cNvPicPr>
                <a:picLocks noChangeAspect="1"/>
              </p:cNvPicPr>
              <p:nvPr/>
            </p:nvPicPr>
            <p:blipFill>
              <a:blip r:embed="rId3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6012161" y="3023380"/>
                <a:ext cx="360000" cy="360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sp>
          <p:nvSpPr>
            <p:cNvPr id="80" name="Isosceles Triangle 79"/>
            <p:cNvSpPr/>
            <p:nvPr/>
          </p:nvSpPr>
          <p:spPr>
            <a:xfrm>
              <a:off x="1066800" y="5029200"/>
              <a:ext cx="3600000" cy="1143000"/>
            </a:xfrm>
            <a:prstGeom prst="triangle">
              <a:avLst>
                <a:gd name="adj" fmla="val 99444"/>
              </a:avLst>
            </a:prstGeom>
            <a:blipFill dpi="0" rotWithShape="1">
              <a:blip r:embed="rId4" cstate="print">
                <a:alphaModFix amt="50000"/>
              </a:blip>
              <a:srcRect/>
              <a:tile tx="0" ty="0" sx="100000" sy="100000" flip="none" algn="tl"/>
            </a:blip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2" name="Content Placeholder 2"/>
          <p:cNvSpPr txBox="1">
            <a:spLocks/>
          </p:cNvSpPr>
          <p:nvPr/>
        </p:nvSpPr>
        <p:spPr bwMode="auto">
          <a:xfrm>
            <a:off x="5029200" y="1874837"/>
            <a:ext cx="3657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marL="269875" marR="0" lvl="1" indent="-176213" algn="l" defTabSz="914400" rtl="0" eaLnBrk="0" fontAlgn="base" latinLnBrk="0" hangingPunct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7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Physics-based vehicle model </a:t>
            </a:r>
            <a:r>
              <a:rPr kumimoji="0" lang="en-US" sz="17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Symbol"/>
              </a:rPr>
              <a:t></a:t>
            </a:r>
            <a:r>
              <a:rPr kumimoji="0" lang="en-US" sz="17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7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Estimation of </a:t>
            </a:r>
            <a:r>
              <a:rPr lang="en-US" sz="1700" b="1" i="1" dirty="0" smtClean="0">
                <a:solidFill>
                  <a:srgbClr val="0070C0"/>
                </a:solidFill>
                <a:latin typeface="+mn-lt"/>
              </a:rPr>
              <a:t>traction power</a:t>
            </a:r>
            <a:r>
              <a:rPr kumimoji="0" lang="en-US" sz="17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, i.e. power required to overcome the forces opposing to the movement of the vehicle and drive it at speed </a:t>
            </a:r>
            <a:r>
              <a:rPr kumimoji="0" lang="en-US" sz="17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u</a:t>
            </a:r>
          </a:p>
          <a:p>
            <a:pPr marL="269875" lvl="1" indent="-176213" eaLnBrk="0" hangingPunct="0">
              <a:spcBef>
                <a:spcPts val="1200"/>
              </a:spcBef>
              <a:buFont typeface="Arial" pitchFamily="34" charset="0"/>
              <a:buChar char="•"/>
            </a:pPr>
            <a:r>
              <a:rPr kumimoji="0" lang="en-US" sz="17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EV components model </a:t>
            </a:r>
            <a:r>
              <a:rPr kumimoji="0" lang="en-US" sz="17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Symbol"/>
              </a:rPr>
              <a:t></a:t>
            </a:r>
            <a:r>
              <a:rPr kumimoji="0" lang="en-US" sz="17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lang="en-US" sz="1700" dirty="0" smtClean="0">
                <a:solidFill>
                  <a:prstClr val="black"/>
                </a:solidFill>
                <a:latin typeface="+mn-lt"/>
              </a:rPr>
              <a:t>Transformation of </a:t>
            </a:r>
            <a:r>
              <a:rPr lang="en-US" sz="1700" b="1" i="1" dirty="0" smtClean="0">
                <a:solidFill>
                  <a:srgbClr val="0070C0"/>
                </a:solidFill>
                <a:latin typeface="+mn-lt"/>
              </a:rPr>
              <a:t>traction power</a:t>
            </a:r>
            <a:r>
              <a:rPr lang="en-US" sz="1700" b="1" i="1" dirty="0" smtClean="0">
                <a:solidFill>
                  <a:prstClr val="black"/>
                </a:solidFill>
                <a:latin typeface="+mn-lt"/>
              </a:rPr>
              <a:t> </a:t>
            </a:r>
            <a:r>
              <a:rPr lang="en-US" sz="1700" dirty="0" smtClean="0">
                <a:solidFill>
                  <a:prstClr val="black"/>
                </a:solidFill>
                <a:latin typeface="+mn-lt"/>
              </a:rPr>
              <a:t>requirements (at wheels) into </a:t>
            </a:r>
            <a:r>
              <a:rPr lang="en-US" sz="1700" b="1" i="1" dirty="0" smtClean="0">
                <a:solidFill>
                  <a:srgbClr val="C00000"/>
                </a:solidFill>
                <a:latin typeface="+mn-lt"/>
              </a:rPr>
              <a:t>EV battery power</a:t>
            </a:r>
            <a:r>
              <a:rPr lang="en-US" sz="1700" dirty="0" smtClean="0">
                <a:solidFill>
                  <a:prstClr val="black"/>
                </a:solidFill>
                <a:latin typeface="+mn-lt"/>
              </a:rPr>
              <a:t> requirements</a:t>
            </a:r>
            <a:endParaRPr kumimoji="0" lang="en-US" sz="17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69875" marR="0" lvl="1" indent="-176213" algn="l" defTabSz="914400" rtl="0" eaLnBrk="0" fontAlgn="base" latinLnBrk="0" hangingPunct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69875" marR="0" lvl="1" indent="-176213" algn="l" defTabSz="914400" rtl="0" eaLnBrk="0" fontAlgn="base" latinLnBrk="0" hangingPunct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28" name="Picture 2" descr="http://usahitman.com/wp-content/uploads/Electric-Car-Batteries.jpg"/>
          <p:cNvPicPr>
            <a:picLocks noChangeAspect="1" noChangeArrowheads="1"/>
          </p:cNvPicPr>
          <p:nvPr/>
        </p:nvPicPr>
        <p:blipFill>
          <a:blip r:embed="rId5" cstate="print"/>
          <a:stretch>
            <a:fillRect/>
          </a:stretch>
        </p:blipFill>
        <p:spPr bwMode="auto">
          <a:xfrm>
            <a:off x="7924800" y="4791437"/>
            <a:ext cx="869626" cy="360000"/>
          </a:xfrm>
          <a:prstGeom prst="rect">
            <a:avLst/>
          </a:prstGeom>
          <a:noFill/>
        </p:spPr>
      </p:pic>
      <p:grpSp>
        <p:nvGrpSpPr>
          <p:cNvPr id="129" name="Group 5"/>
          <p:cNvGrpSpPr/>
          <p:nvPr/>
        </p:nvGrpSpPr>
        <p:grpSpPr>
          <a:xfrm>
            <a:off x="5105400" y="4748438"/>
            <a:ext cx="3603000" cy="1111465"/>
            <a:chOff x="969000" y="4608000"/>
            <a:chExt cx="3603000" cy="1111465"/>
          </a:xfrm>
        </p:grpSpPr>
        <p:grpSp>
          <p:nvGrpSpPr>
            <p:cNvPr id="131" name="Group 31"/>
            <p:cNvGrpSpPr/>
            <p:nvPr/>
          </p:nvGrpSpPr>
          <p:grpSpPr>
            <a:xfrm>
              <a:off x="2035800" y="4629999"/>
              <a:ext cx="1981200" cy="438999"/>
              <a:chOff x="2035800" y="4563935"/>
              <a:chExt cx="1981200" cy="438999"/>
            </a:xfrm>
          </p:grpSpPr>
          <p:grpSp>
            <p:nvGrpSpPr>
              <p:cNvPr id="149" name="Group 33"/>
              <p:cNvGrpSpPr/>
              <p:nvPr/>
            </p:nvGrpSpPr>
            <p:grpSpPr>
              <a:xfrm>
                <a:off x="2035800" y="4706199"/>
                <a:ext cx="180000" cy="152400"/>
                <a:chOff x="2645400" y="4325199"/>
                <a:chExt cx="180000" cy="152400"/>
              </a:xfrm>
            </p:grpSpPr>
            <p:cxnSp>
              <p:nvCxnSpPr>
                <p:cNvPr id="152" name="Straight Arrow Connector 151"/>
                <p:cNvCxnSpPr/>
                <p:nvPr/>
              </p:nvCxnSpPr>
              <p:spPr>
                <a:xfrm>
                  <a:off x="2645400" y="4325199"/>
                  <a:ext cx="180000" cy="0"/>
                </a:xfrm>
                <a:prstGeom prst="straightConnector1">
                  <a:avLst/>
                </a:prstGeom>
                <a:ln w="31750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3" name="Straight Arrow Connector 152"/>
                <p:cNvCxnSpPr/>
                <p:nvPr/>
              </p:nvCxnSpPr>
              <p:spPr>
                <a:xfrm flipH="1">
                  <a:off x="2645400" y="4477599"/>
                  <a:ext cx="180000" cy="0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0" name="TextBox 149"/>
              <p:cNvSpPr txBox="1"/>
              <p:nvPr/>
            </p:nvSpPr>
            <p:spPr>
              <a:xfrm>
                <a:off x="2188200" y="4563935"/>
                <a:ext cx="18288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 smtClean="0">
                    <a:latin typeface="+mn-lt"/>
                  </a:rPr>
                  <a:t>Normal forward driving</a:t>
                </a:r>
              </a:p>
            </p:txBody>
          </p:sp>
          <p:sp>
            <p:nvSpPr>
              <p:cNvPr id="151" name="TextBox 150"/>
              <p:cNvSpPr txBox="1"/>
              <p:nvPr/>
            </p:nvSpPr>
            <p:spPr>
              <a:xfrm>
                <a:off x="2188200" y="4725935"/>
                <a:ext cx="18288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 smtClean="0">
                    <a:latin typeface="+mn-lt"/>
                  </a:rPr>
                  <a:t>Regenerative braking</a:t>
                </a:r>
              </a:p>
            </p:txBody>
          </p:sp>
        </p:grpSp>
        <p:grpSp>
          <p:nvGrpSpPr>
            <p:cNvPr id="132" name="Group 48"/>
            <p:cNvGrpSpPr/>
            <p:nvPr/>
          </p:nvGrpSpPr>
          <p:grpSpPr>
            <a:xfrm>
              <a:off x="969000" y="4608000"/>
              <a:ext cx="3603000" cy="1111465"/>
              <a:chOff x="969000" y="4608000"/>
              <a:chExt cx="3603000" cy="1111465"/>
            </a:xfrm>
          </p:grpSpPr>
          <p:grpSp>
            <p:nvGrpSpPr>
              <p:cNvPr id="133" name="Group 32"/>
              <p:cNvGrpSpPr/>
              <p:nvPr/>
            </p:nvGrpSpPr>
            <p:grpSpPr>
              <a:xfrm>
                <a:off x="1066800" y="5262265"/>
                <a:ext cx="3505200" cy="457200"/>
                <a:chOff x="914400" y="4762500"/>
                <a:chExt cx="3505200" cy="457200"/>
              </a:xfrm>
            </p:grpSpPr>
            <p:sp>
              <p:nvSpPr>
                <p:cNvPr id="136" name="Rectangle 135"/>
                <p:cNvSpPr/>
                <p:nvPr/>
              </p:nvSpPr>
              <p:spPr>
                <a:xfrm>
                  <a:off x="914400" y="4762500"/>
                  <a:ext cx="685800" cy="457200"/>
                </a:xfrm>
                <a:prstGeom prst="rect">
                  <a:avLst/>
                </a:prstGeom>
                <a:solidFill>
                  <a:srgbClr val="C0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b="1" dirty="0" smtClean="0"/>
                    <a:t>Battery</a:t>
                  </a:r>
                  <a:endParaRPr lang="en-US" sz="1100" b="1" dirty="0"/>
                </a:p>
              </p:txBody>
            </p:sp>
            <p:sp>
              <p:nvSpPr>
                <p:cNvPr id="137" name="Rectangle 136"/>
                <p:cNvSpPr/>
                <p:nvPr/>
              </p:nvSpPr>
              <p:spPr>
                <a:xfrm>
                  <a:off x="1778000" y="4762500"/>
                  <a:ext cx="838200" cy="45720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b="1" dirty="0" smtClean="0">
                      <a:solidFill>
                        <a:schemeClr val="tx1"/>
                      </a:solidFill>
                    </a:rPr>
                    <a:t>Motor &amp; controller</a:t>
                  </a:r>
                  <a:endParaRPr lang="en-US" sz="11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8" name="Rectangle 137"/>
                <p:cNvSpPr/>
                <p:nvPr/>
              </p:nvSpPr>
              <p:spPr>
                <a:xfrm>
                  <a:off x="2794000" y="4762500"/>
                  <a:ext cx="762000" cy="45720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b="1" dirty="0" smtClean="0">
                      <a:solidFill>
                        <a:schemeClr val="tx1"/>
                      </a:solidFill>
                    </a:rPr>
                    <a:t>Gear system</a:t>
                  </a:r>
                  <a:endParaRPr lang="en-US" sz="11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9" name="Rectangle 138"/>
                <p:cNvSpPr/>
                <p:nvPr/>
              </p:nvSpPr>
              <p:spPr>
                <a:xfrm>
                  <a:off x="3733800" y="4762500"/>
                  <a:ext cx="685800" cy="457200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b="1" dirty="0" smtClean="0"/>
                    <a:t>Wheels</a:t>
                  </a:r>
                  <a:endParaRPr lang="en-US" sz="1100" b="1" dirty="0"/>
                </a:p>
              </p:txBody>
            </p:sp>
            <p:grpSp>
              <p:nvGrpSpPr>
                <p:cNvPr id="140" name="Group 18"/>
                <p:cNvGrpSpPr/>
                <p:nvPr/>
              </p:nvGrpSpPr>
              <p:grpSpPr>
                <a:xfrm>
                  <a:off x="1599100" y="4914900"/>
                  <a:ext cx="180000" cy="152400"/>
                  <a:chOff x="1752600" y="5410200"/>
                  <a:chExt cx="180000" cy="152400"/>
                </a:xfrm>
              </p:grpSpPr>
              <p:cxnSp>
                <p:nvCxnSpPr>
                  <p:cNvPr id="147" name="Straight Arrow Connector 16"/>
                  <p:cNvCxnSpPr/>
                  <p:nvPr/>
                </p:nvCxnSpPr>
                <p:spPr>
                  <a:xfrm>
                    <a:off x="1752600" y="5410200"/>
                    <a:ext cx="180000" cy="0"/>
                  </a:xfrm>
                  <a:prstGeom prst="straightConnector1">
                    <a:avLst/>
                  </a:prstGeom>
                  <a:ln w="31750">
                    <a:solidFill>
                      <a:schemeClr val="tx1"/>
                    </a:solidFill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8" name="Straight Arrow Connector 17"/>
                  <p:cNvCxnSpPr/>
                  <p:nvPr/>
                </p:nvCxnSpPr>
                <p:spPr>
                  <a:xfrm flipH="1">
                    <a:off x="1752600" y="5562600"/>
                    <a:ext cx="180000" cy="0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41" name="Group 19"/>
                <p:cNvGrpSpPr/>
                <p:nvPr/>
              </p:nvGrpSpPr>
              <p:grpSpPr>
                <a:xfrm>
                  <a:off x="2615100" y="4914900"/>
                  <a:ext cx="180000" cy="152400"/>
                  <a:chOff x="1752600" y="5410200"/>
                  <a:chExt cx="180000" cy="152400"/>
                </a:xfrm>
              </p:grpSpPr>
              <p:cxnSp>
                <p:nvCxnSpPr>
                  <p:cNvPr id="145" name="Straight Arrow Connector 144"/>
                  <p:cNvCxnSpPr/>
                  <p:nvPr/>
                </p:nvCxnSpPr>
                <p:spPr>
                  <a:xfrm>
                    <a:off x="1752600" y="5410200"/>
                    <a:ext cx="180000" cy="0"/>
                  </a:xfrm>
                  <a:prstGeom prst="straightConnector1">
                    <a:avLst/>
                  </a:prstGeom>
                  <a:ln w="31750">
                    <a:solidFill>
                      <a:schemeClr val="tx1"/>
                    </a:solidFill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6" name="Straight Arrow Connector 145"/>
                  <p:cNvCxnSpPr/>
                  <p:nvPr/>
                </p:nvCxnSpPr>
                <p:spPr>
                  <a:xfrm flipH="1">
                    <a:off x="1752600" y="5562600"/>
                    <a:ext cx="180000" cy="0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42" name="Group 22"/>
                <p:cNvGrpSpPr/>
                <p:nvPr/>
              </p:nvGrpSpPr>
              <p:grpSpPr>
                <a:xfrm>
                  <a:off x="3554900" y="4914900"/>
                  <a:ext cx="180000" cy="152400"/>
                  <a:chOff x="1752600" y="5410200"/>
                  <a:chExt cx="180000" cy="152400"/>
                </a:xfrm>
              </p:grpSpPr>
              <p:cxnSp>
                <p:nvCxnSpPr>
                  <p:cNvPr id="143" name="Straight Arrow Connector 142"/>
                  <p:cNvCxnSpPr/>
                  <p:nvPr/>
                </p:nvCxnSpPr>
                <p:spPr>
                  <a:xfrm>
                    <a:off x="1752600" y="5410200"/>
                    <a:ext cx="180000" cy="0"/>
                  </a:xfrm>
                  <a:prstGeom prst="straightConnector1">
                    <a:avLst/>
                  </a:prstGeom>
                  <a:ln w="31750">
                    <a:solidFill>
                      <a:schemeClr val="tx1"/>
                    </a:solidFill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4" name="Straight Arrow Connector 143"/>
                  <p:cNvCxnSpPr/>
                  <p:nvPr/>
                </p:nvCxnSpPr>
                <p:spPr>
                  <a:xfrm flipH="1">
                    <a:off x="1752600" y="5562600"/>
                    <a:ext cx="180000" cy="0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134" name="Rectangle 133"/>
              <p:cNvSpPr/>
              <p:nvPr/>
            </p:nvSpPr>
            <p:spPr>
              <a:xfrm>
                <a:off x="969000" y="4608000"/>
                <a:ext cx="900000" cy="457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b="1" dirty="0" smtClean="0">
                    <a:solidFill>
                      <a:schemeClr val="tx1"/>
                    </a:solidFill>
                  </a:rPr>
                  <a:t>Accessories</a:t>
                </a:r>
                <a:endParaRPr lang="en-US" sz="1100" b="1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35" name="Straight Arrow Connector 134"/>
              <p:cNvCxnSpPr/>
              <p:nvPr/>
            </p:nvCxnSpPr>
            <p:spPr>
              <a:xfrm rot="16200000" flipV="1">
                <a:off x="1319701" y="5167800"/>
                <a:ext cx="180000" cy="0"/>
              </a:xfrm>
              <a:prstGeom prst="straightConnector1">
                <a:avLst/>
              </a:prstGeom>
              <a:ln w="3175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30" name="TextBox 129"/>
          <p:cNvSpPr txBox="1"/>
          <p:nvPr/>
        </p:nvSpPr>
        <p:spPr>
          <a:xfrm>
            <a:off x="5562600" y="5941238"/>
            <a:ext cx="2895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 smtClean="0">
                <a:latin typeface="+mn-lt"/>
              </a:rPr>
              <a:t>Energy flows in typical battery powered EVs </a:t>
            </a:r>
          </a:p>
        </p:txBody>
      </p:sp>
    </p:spTree>
    <p:extLst>
      <p:ext uri="{BB962C8B-B14F-4D97-AF65-F5344CB8AC3E}">
        <p14:creationId xmlns:p14="http://schemas.microsoft.com/office/powerpoint/2010/main" val="845835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Τίτλος"/>
          <p:cNvSpPr>
            <a:spLocks noGrp="1"/>
          </p:cNvSpPr>
          <p:nvPr>
            <p:ph type="title"/>
          </p:nvPr>
        </p:nvSpPr>
        <p:spPr>
          <a:xfrm>
            <a:off x="755576" y="-27384"/>
            <a:ext cx="8388424" cy="864096"/>
          </a:xfrm>
        </p:spPr>
        <p:txBody>
          <a:bodyPr>
            <a:normAutofit/>
          </a:bodyPr>
          <a:lstStyle/>
          <a:p>
            <a:r>
              <a:rPr lang="en-US" sz="3200" dirty="0" smtClean="0"/>
              <a:t>Energy-efficient Multimodal Route Planning</a:t>
            </a:r>
            <a:endParaRPr lang="el-GR" sz="3200" dirty="0"/>
          </a:p>
        </p:txBody>
      </p:sp>
      <p:sp>
        <p:nvSpPr>
          <p:cNvPr id="5" name="TextBox 4"/>
          <p:cNvSpPr txBox="1"/>
          <p:nvPr/>
        </p:nvSpPr>
        <p:spPr>
          <a:xfrm>
            <a:off x="857224" y="964245"/>
            <a:ext cx="81439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+mn-lt"/>
              </a:rPr>
              <a:t>Highlight – 3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40" name="Content Placeholder 2"/>
          <p:cNvSpPr>
            <a:spLocks noGrp="1"/>
          </p:cNvSpPr>
          <p:nvPr>
            <p:ph idx="1"/>
          </p:nvPr>
        </p:nvSpPr>
        <p:spPr>
          <a:xfrm>
            <a:off x="914400" y="1447800"/>
            <a:ext cx="3886200" cy="4525963"/>
          </a:xfrm>
        </p:spPr>
        <p:txBody>
          <a:bodyPr>
            <a:normAutofit fontScale="92500" lnSpcReduction="10000"/>
          </a:bodyPr>
          <a:lstStyle/>
          <a:p>
            <a:pPr marL="95250" lvl="1" indent="-1588">
              <a:spcBef>
                <a:spcPts val="1200"/>
              </a:spcBef>
              <a:buNone/>
            </a:pPr>
            <a:r>
              <a:rPr lang="en-US" sz="2200" b="1" dirty="0" smtClean="0">
                <a:solidFill>
                  <a:prstClr val="black"/>
                </a:solidFill>
              </a:rPr>
              <a:t>Development of Energy Efficiency Assessment Module (EEAM) as web-service:</a:t>
            </a:r>
          </a:p>
          <a:p>
            <a:pPr marL="269875" lvl="1" indent="-176213" fontAlgn="base">
              <a:spcBef>
                <a:spcPts val="120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n-US" sz="2000" b="1" dirty="0" smtClean="0">
                <a:solidFill>
                  <a:prstClr val="black"/>
                </a:solidFill>
              </a:rPr>
              <a:t>Purpose</a:t>
            </a:r>
            <a:r>
              <a:rPr lang="en-US" sz="2000" dirty="0" smtClean="0">
                <a:solidFill>
                  <a:prstClr val="black"/>
                </a:solidFill>
              </a:rPr>
              <a:t>: Integration of components for energy efficiency assessment of multimodal  routes</a:t>
            </a:r>
          </a:p>
          <a:p>
            <a:pPr marL="269875" lvl="1" indent="-176213" fontAlgn="base">
              <a:spcBef>
                <a:spcPts val="120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n-US" sz="2000" b="1" dirty="0" smtClean="0">
                <a:solidFill>
                  <a:prstClr val="black"/>
                </a:solidFill>
              </a:rPr>
              <a:t>Challenge</a:t>
            </a:r>
            <a:r>
              <a:rPr lang="en-US" sz="2000" dirty="0" smtClean="0">
                <a:solidFill>
                  <a:prstClr val="black"/>
                </a:solidFill>
              </a:rPr>
              <a:t>: Low response time</a:t>
            </a:r>
          </a:p>
          <a:p>
            <a:pPr marL="269875" lvl="1" indent="-176213" fontAlgn="base">
              <a:spcBef>
                <a:spcPts val="120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n-US" sz="2000" b="1" dirty="0" smtClean="0">
                <a:solidFill>
                  <a:prstClr val="black"/>
                </a:solidFill>
              </a:rPr>
              <a:t>Approach</a:t>
            </a:r>
            <a:r>
              <a:rPr lang="en-US" sz="2000" dirty="0" smtClean="0">
                <a:solidFill>
                  <a:prstClr val="black"/>
                </a:solidFill>
              </a:rPr>
              <a:t>: </a:t>
            </a:r>
          </a:p>
          <a:p>
            <a:pPr marL="444500" lvl="1" indent="-177800" eaLnBrk="1" hangingPunct="1">
              <a:spcBef>
                <a:spcPts val="600"/>
              </a:spcBef>
              <a:buFont typeface="Calibri" pitchFamily="34" charset="0"/>
              <a:buChar char="–"/>
            </a:pPr>
            <a:r>
              <a:rPr lang="en-US" sz="2000" dirty="0" smtClean="0">
                <a:solidFill>
                  <a:prstClr val="black"/>
                </a:solidFill>
              </a:rPr>
              <a:t>Split route into legs by mode of transport</a:t>
            </a:r>
          </a:p>
          <a:p>
            <a:pPr marL="444500" lvl="1" indent="-177800" eaLnBrk="1" hangingPunct="1">
              <a:spcBef>
                <a:spcPts val="600"/>
              </a:spcBef>
              <a:buFont typeface="Calibri" pitchFamily="34" charset="0"/>
              <a:buChar char="–"/>
            </a:pPr>
            <a:r>
              <a:rPr lang="en-US" sz="2000" dirty="0" smtClean="0">
                <a:solidFill>
                  <a:prstClr val="black"/>
                </a:solidFill>
              </a:rPr>
              <a:t>Parallel queries to databases of emission/consumption factors</a:t>
            </a:r>
          </a:p>
          <a:p>
            <a:pPr marL="444500" lvl="1" indent="-177800" eaLnBrk="1" hangingPunct="1">
              <a:spcBef>
                <a:spcPts val="600"/>
              </a:spcBef>
              <a:buFont typeface="Calibri" pitchFamily="34" charset="0"/>
              <a:buChar char="–"/>
            </a:pPr>
            <a:r>
              <a:rPr lang="en-US" sz="2000" dirty="0" smtClean="0">
                <a:solidFill>
                  <a:prstClr val="black"/>
                </a:solidFill>
              </a:rPr>
              <a:t>Parallel processing of route legs</a:t>
            </a:r>
          </a:p>
        </p:txBody>
      </p:sp>
      <p:pic>
        <p:nvPicPr>
          <p:cNvPr id="4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59200" y="1524000"/>
            <a:ext cx="3960000" cy="21691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839200" y="3810000"/>
            <a:ext cx="4000000" cy="217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531821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Outlook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This year the main technical developments </a:t>
            </a:r>
            <a:r>
              <a:rPr lang="en-US" dirty="0" smtClean="0"/>
              <a:t>have been </a:t>
            </a:r>
            <a:r>
              <a:rPr lang="en-US" dirty="0" smtClean="0"/>
              <a:t>completed - ready for the pilots</a:t>
            </a:r>
          </a:p>
          <a:p>
            <a:r>
              <a:rPr lang="en-US" dirty="0" smtClean="0"/>
              <a:t>We seek collaborations with other project in the area of ITS for exchanging ideas and joining forces</a:t>
            </a:r>
          </a:p>
          <a:p>
            <a:r>
              <a:rPr lang="en-US" dirty="0" smtClean="0"/>
              <a:t>We expect to establish a considerable user base in addition to the pilot users</a:t>
            </a:r>
          </a:p>
          <a:p>
            <a:r>
              <a:rPr lang="en-US" dirty="0" smtClean="0"/>
              <a:t>Innovative business models</a:t>
            </a:r>
          </a:p>
        </p:txBody>
      </p:sp>
    </p:spTree>
    <p:extLst>
      <p:ext uri="{BB962C8B-B14F-4D97-AF65-F5344CB8AC3E}">
        <p14:creationId xmlns:p14="http://schemas.microsoft.com/office/powerpoint/2010/main" val="36026781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4673" y="112552"/>
            <a:ext cx="7772400" cy="1143000"/>
          </a:xfrm>
        </p:spPr>
        <p:txBody>
          <a:bodyPr/>
          <a:lstStyle/>
          <a:p>
            <a:r>
              <a:rPr lang="en-US" dirty="0" smtClean="0"/>
              <a:t>Download MOVESMART</a:t>
            </a:r>
            <a:endParaRPr lang="en-US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141" y="2743200"/>
            <a:ext cx="4535384" cy="3176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3246" y="1981200"/>
            <a:ext cx="4495800" cy="44177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1" name="Picture 5" descr="iApp_ms_small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141" y="5029200"/>
            <a:ext cx="1428750" cy="495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3" name="Picture 7" descr="GApp_ms_small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7600" y="3276600"/>
            <a:ext cx="1371600" cy="475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ounded Rectangle 3"/>
          <p:cNvSpPr/>
          <p:nvPr/>
        </p:nvSpPr>
        <p:spPr>
          <a:xfrm>
            <a:off x="2819400" y="1219200"/>
            <a:ext cx="4191000" cy="533400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http://www.movesmartfp7.eu/</a:t>
            </a:r>
          </a:p>
        </p:txBody>
      </p:sp>
    </p:spTree>
    <p:extLst>
      <p:ext uri="{BB962C8B-B14F-4D97-AF65-F5344CB8AC3E}">
        <p14:creationId xmlns:p14="http://schemas.microsoft.com/office/powerpoint/2010/main" val="23662429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 &amp; A</a:t>
            </a:r>
            <a:endParaRPr lang="en-US" dirty="0"/>
          </a:p>
        </p:txBody>
      </p:sp>
      <p:pic>
        <p:nvPicPr>
          <p:cNvPr id="3074" name="Picture 2" descr="http://www.xconomy.com/wordpress/wp-content/images/2011/11/question-mark-stockimag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1905000"/>
            <a:ext cx="3914775" cy="3408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24425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Slide Number Placeholder 4"/>
          <p:cNvSpPr>
            <a:spLocks noGrp="1"/>
          </p:cNvSpPr>
          <p:nvPr>
            <p:ph type="sldNum" sz="quarter" idx="4294967295"/>
          </p:nvPr>
        </p:nvSpPr>
        <p:spPr bwMode="auto">
          <a:xfrm>
            <a:off x="2762250" y="6373813"/>
            <a:ext cx="2133600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fld id="{28F07EE9-3DA5-4B3F-8F9C-36106F661BE3}" type="slidenum">
              <a:rPr lang="el-GR"/>
              <a:pPr/>
              <a:t>3</a:t>
            </a:fld>
            <a:endParaRPr lang="el-GR"/>
          </a:p>
        </p:txBody>
      </p:sp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The Vision of MOVESMART</a:t>
            </a:r>
            <a:endParaRPr lang="el-GR" smtClean="0"/>
          </a:p>
        </p:txBody>
      </p:sp>
      <p:sp>
        <p:nvSpPr>
          <p:cNvPr id="19459" name="4 - Θέση περιεχομένου"/>
          <p:cNvSpPr>
            <a:spLocks noGrp="1"/>
          </p:cNvSpPr>
          <p:nvPr>
            <p:ph idx="1"/>
          </p:nvPr>
        </p:nvSpPr>
        <p:spPr>
          <a:xfrm>
            <a:off x="3475038" y="5319713"/>
            <a:ext cx="2925762" cy="900112"/>
          </a:xfrm>
          <a:solidFill>
            <a:srgbClr val="92D050"/>
          </a:solidFill>
          <a:ln>
            <a:solidFill>
              <a:srgbClr val="1ED934"/>
            </a:solidFill>
          </a:ln>
        </p:spPr>
        <p:txBody>
          <a:bodyPr/>
          <a:lstStyle/>
          <a:p>
            <a:r>
              <a:rPr lang="en-US" sz="2000" b="1" smtClean="0"/>
              <a:t>Energy efficiency </a:t>
            </a:r>
          </a:p>
          <a:p>
            <a:r>
              <a:rPr lang="en-US" sz="2000" b="1" smtClean="0"/>
              <a:t>Eco-friendliness</a:t>
            </a:r>
            <a:endParaRPr lang="el-GR" sz="2000" b="1" smtClean="0"/>
          </a:p>
        </p:txBody>
      </p:sp>
      <p:sp>
        <p:nvSpPr>
          <p:cNvPr id="6" name="5 - Ορθογώνιο"/>
          <p:cNvSpPr/>
          <p:nvPr/>
        </p:nvSpPr>
        <p:spPr>
          <a:xfrm>
            <a:off x="3481388" y="3124200"/>
            <a:ext cx="2925762" cy="151288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2000" b="1" dirty="0">
                <a:solidFill>
                  <a:schemeClr val="tx1"/>
                </a:solidFill>
              </a:rPr>
              <a:t>Time-dependent route planning </a:t>
            </a:r>
            <a:br>
              <a:rPr lang="en-US" sz="2000" b="1" dirty="0">
                <a:solidFill>
                  <a:schemeClr val="tx1"/>
                </a:solidFill>
              </a:rPr>
            </a:br>
            <a:r>
              <a:rPr lang="en-US" sz="2000" b="1" dirty="0">
                <a:solidFill>
                  <a:schemeClr val="tx1"/>
                </a:solidFill>
              </a:rPr>
              <a:t>in </a:t>
            </a:r>
            <a:br>
              <a:rPr lang="en-US" sz="2000" b="1" dirty="0">
                <a:solidFill>
                  <a:schemeClr val="tx1"/>
                </a:solidFill>
              </a:rPr>
            </a:br>
            <a:r>
              <a:rPr lang="en-US" sz="2000" b="1" dirty="0">
                <a:solidFill>
                  <a:schemeClr val="tx1"/>
                </a:solidFill>
              </a:rPr>
              <a:t>large-scale urban-traffic networks</a:t>
            </a:r>
            <a:endParaRPr lang="el-GR" sz="2000" b="1" dirty="0">
              <a:solidFill>
                <a:schemeClr val="tx1"/>
              </a:solidFill>
            </a:endParaRPr>
          </a:p>
        </p:txBody>
      </p:sp>
      <p:sp>
        <p:nvSpPr>
          <p:cNvPr id="7" name="6 - Έλλειψη"/>
          <p:cNvSpPr/>
          <p:nvPr/>
        </p:nvSpPr>
        <p:spPr>
          <a:xfrm>
            <a:off x="962025" y="2297113"/>
            <a:ext cx="2070100" cy="10795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000" b="1" dirty="0">
                <a:solidFill>
                  <a:schemeClr val="tx1"/>
                </a:solidFill>
              </a:rPr>
              <a:t>Public transport integration</a:t>
            </a:r>
            <a:endParaRPr lang="el-GR" sz="2000" b="1" dirty="0">
              <a:solidFill>
                <a:schemeClr val="tx1"/>
              </a:solidFill>
            </a:endParaRPr>
          </a:p>
        </p:txBody>
      </p:sp>
      <p:sp>
        <p:nvSpPr>
          <p:cNvPr id="9" name="8 - Έλλειψη"/>
          <p:cNvSpPr/>
          <p:nvPr/>
        </p:nvSpPr>
        <p:spPr>
          <a:xfrm>
            <a:off x="762000" y="4464050"/>
            <a:ext cx="2611438" cy="107950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000" b="1" dirty="0" err="1">
                <a:solidFill>
                  <a:schemeClr val="tx1"/>
                </a:solidFill>
              </a:rPr>
              <a:t>Electromobility</a:t>
            </a:r>
            <a:endParaRPr lang="el-GR" b="1" dirty="0">
              <a:solidFill>
                <a:schemeClr val="tx1"/>
              </a:solidFill>
            </a:endParaRPr>
          </a:p>
        </p:txBody>
      </p:sp>
      <p:sp>
        <p:nvSpPr>
          <p:cNvPr id="10" name="9 - Έλλειψη"/>
          <p:cNvSpPr/>
          <p:nvPr/>
        </p:nvSpPr>
        <p:spPr>
          <a:xfrm>
            <a:off x="6748463" y="4343400"/>
            <a:ext cx="2293937" cy="107950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000" b="1" dirty="0">
                <a:solidFill>
                  <a:schemeClr val="tx1"/>
                </a:solidFill>
              </a:rPr>
              <a:t>Car sharing/</a:t>
            </a:r>
            <a:br>
              <a:rPr lang="en-US" sz="2000" b="1" dirty="0">
                <a:solidFill>
                  <a:schemeClr val="tx1"/>
                </a:solidFill>
              </a:rPr>
            </a:br>
            <a:r>
              <a:rPr lang="en-US" sz="2000" b="1" dirty="0">
                <a:solidFill>
                  <a:schemeClr val="tx1"/>
                </a:solidFill>
              </a:rPr>
              <a:t>pooling</a:t>
            </a:r>
            <a:endParaRPr lang="el-GR" sz="2000" b="1" dirty="0">
              <a:solidFill>
                <a:schemeClr val="tx1"/>
              </a:solidFill>
            </a:endParaRPr>
          </a:p>
        </p:txBody>
      </p:sp>
      <p:sp>
        <p:nvSpPr>
          <p:cNvPr id="11" name="10 - Έλλειψη"/>
          <p:cNvSpPr/>
          <p:nvPr/>
        </p:nvSpPr>
        <p:spPr>
          <a:xfrm>
            <a:off x="6613525" y="2303463"/>
            <a:ext cx="2530475" cy="1081087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000" b="1" dirty="0">
                <a:solidFill>
                  <a:schemeClr val="tx1"/>
                </a:solidFill>
              </a:rPr>
              <a:t>Crowd sourcing </a:t>
            </a:r>
            <a:endParaRPr lang="el-GR" sz="2000" b="1" dirty="0">
              <a:solidFill>
                <a:schemeClr val="tx1"/>
              </a:solidFill>
            </a:endParaRPr>
          </a:p>
        </p:txBody>
      </p:sp>
      <p:sp>
        <p:nvSpPr>
          <p:cNvPr id="12" name="11 - Έλλειψη"/>
          <p:cNvSpPr/>
          <p:nvPr/>
        </p:nvSpPr>
        <p:spPr>
          <a:xfrm>
            <a:off x="3810000" y="1295400"/>
            <a:ext cx="2293938" cy="107950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000" b="1" dirty="0">
                <a:solidFill>
                  <a:schemeClr val="bg1"/>
                </a:solidFill>
              </a:rPr>
              <a:t>Real time traffic prediction</a:t>
            </a:r>
            <a:endParaRPr lang="el-GR" sz="2000" b="1" dirty="0">
              <a:solidFill>
                <a:schemeClr val="bg1"/>
              </a:solidFill>
            </a:endParaRPr>
          </a:p>
        </p:txBody>
      </p:sp>
      <p:cxnSp>
        <p:nvCxnSpPr>
          <p:cNvPr id="16" name="15 - Ευθεία γραμμή σύνδεσης"/>
          <p:cNvCxnSpPr>
            <a:stCxn id="7" idx="5"/>
          </p:cNvCxnSpPr>
          <p:nvPr/>
        </p:nvCxnSpPr>
        <p:spPr>
          <a:xfrm>
            <a:off x="2728913" y="3217863"/>
            <a:ext cx="776287" cy="363537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17 - Ευθύγραμμο βέλος σύνδεσης"/>
          <p:cNvCxnSpPr>
            <a:stCxn id="9" idx="0"/>
          </p:cNvCxnSpPr>
          <p:nvPr/>
        </p:nvCxnSpPr>
        <p:spPr>
          <a:xfrm flipV="1">
            <a:off x="2068513" y="4038600"/>
            <a:ext cx="1436687" cy="425450"/>
          </a:xfrm>
          <a:prstGeom prst="straightConnector1">
            <a:avLst/>
          </a:prstGeom>
          <a:ln>
            <a:solidFill>
              <a:schemeClr val="bg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20 - Ευθεία γραμμή σύνδεσης"/>
          <p:cNvCxnSpPr>
            <a:stCxn id="10" idx="1"/>
          </p:cNvCxnSpPr>
          <p:nvPr/>
        </p:nvCxnSpPr>
        <p:spPr>
          <a:xfrm flipH="1" flipV="1">
            <a:off x="6434138" y="4117975"/>
            <a:ext cx="650875" cy="384175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22 - Ευθεία γραμμή σύνδεσης"/>
          <p:cNvCxnSpPr>
            <a:stCxn id="11" idx="4"/>
          </p:cNvCxnSpPr>
          <p:nvPr/>
        </p:nvCxnSpPr>
        <p:spPr>
          <a:xfrm flipH="1">
            <a:off x="6434138" y="3384550"/>
            <a:ext cx="1444625" cy="358775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24 - Ευθεία γραμμή σύνδεσης"/>
          <p:cNvCxnSpPr>
            <a:stCxn id="12" idx="4"/>
            <a:endCxn id="6" idx="0"/>
          </p:cNvCxnSpPr>
          <p:nvPr/>
        </p:nvCxnSpPr>
        <p:spPr>
          <a:xfrm flipH="1">
            <a:off x="4945063" y="2374900"/>
            <a:ext cx="12700" cy="74930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34 - Ευθεία γραμμή σύνδεσης"/>
          <p:cNvCxnSpPr>
            <a:stCxn id="6" idx="2"/>
            <a:endCxn id="19459" idx="0"/>
          </p:cNvCxnSpPr>
          <p:nvPr/>
        </p:nvCxnSpPr>
        <p:spPr>
          <a:xfrm flipH="1">
            <a:off x="4938713" y="4637088"/>
            <a:ext cx="6350" cy="682625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22 - Ευθεία γραμμή σύνδεσης"/>
          <p:cNvCxnSpPr>
            <a:stCxn id="11" idx="0"/>
            <a:endCxn id="12" idx="6"/>
          </p:cNvCxnSpPr>
          <p:nvPr/>
        </p:nvCxnSpPr>
        <p:spPr>
          <a:xfrm flipH="1" flipV="1">
            <a:off x="6103938" y="1835150"/>
            <a:ext cx="1774825" cy="468313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14 - Ορθογώνιο"/>
          <p:cNvSpPr/>
          <p:nvPr/>
        </p:nvSpPr>
        <p:spPr>
          <a:xfrm>
            <a:off x="1295400" y="5105400"/>
            <a:ext cx="6858000" cy="9144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l-GR"/>
          </a:p>
        </p:txBody>
      </p:sp>
      <p:sp>
        <p:nvSpPr>
          <p:cNvPr id="14" name="13 - Ορθογώνιο"/>
          <p:cNvSpPr/>
          <p:nvPr/>
        </p:nvSpPr>
        <p:spPr>
          <a:xfrm>
            <a:off x="1295400" y="4054475"/>
            <a:ext cx="6858000" cy="9144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l-GR"/>
          </a:p>
        </p:txBody>
      </p:sp>
      <p:sp>
        <p:nvSpPr>
          <p:cNvPr id="13" name="12 - Ορθογώνιο"/>
          <p:cNvSpPr/>
          <p:nvPr/>
        </p:nvSpPr>
        <p:spPr>
          <a:xfrm>
            <a:off x="1371600" y="2335213"/>
            <a:ext cx="6781800" cy="15875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l-GR"/>
          </a:p>
        </p:txBody>
      </p:sp>
      <p:sp>
        <p:nvSpPr>
          <p:cNvPr id="12" name="11 - Ορθογώνιο"/>
          <p:cNvSpPr/>
          <p:nvPr/>
        </p:nvSpPr>
        <p:spPr>
          <a:xfrm>
            <a:off x="1295400" y="1355725"/>
            <a:ext cx="6858000" cy="84137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l-GR"/>
          </a:p>
        </p:txBody>
      </p:sp>
      <p:sp>
        <p:nvSpPr>
          <p:cNvPr id="21509" name="Rectangle 2"/>
          <p:cNvSpPr>
            <a:spLocks noGrp="1"/>
          </p:cNvSpPr>
          <p:nvPr>
            <p:ph type="title"/>
          </p:nvPr>
        </p:nvSpPr>
        <p:spPr>
          <a:xfrm>
            <a:off x="838200" y="274638"/>
            <a:ext cx="7848600" cy="1143000"/>
          </a:xfrm>
        </p:spPr>
        <p:txBody>
          <a:bodyPr/>
          <a:lstStyle/>
          <a:p>
            <a:r>
              <a:rPr lang="en-GB" sz="4000" smtClean="0"/>
              <a:t>Main Project Objectives</a:t>
            </a:r>
            <a:endParaRPr lang="el-GR" sz="4000" smtClean="0"/>
          </a:p>
        </p:txBody>
      </p:sp>
      <p:sp>
        <p:nvSpPr>
          <p:cNvPr id="6" name="5 - Στρογγυλεμένο ορθογώνιο"/>
          <p:cNvSpPr/>
          <p:nvPr/>
        </p:nvSpPr>
        <p:spPr>
          <a:xfrm>
            <a:off x="1143000" y="1355130"/>
            <a:ext cx="2590800" cy="841970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3200" dirty="0"/>
              <a:t>Enable</a:t>
            </a:r>
            <a:endParaRPr lang="el-GR" dirty="0"/>
          </a:p>
        </p:txBody>
      </p:sp>
      <p:sp>
        <p:nvSpPr>
          <p:cNvPr id="7" name="6 - Θέση περιεχομένου"/>
          <p:cNvSpPr>
            <a:spLocks noGrp="1"/>
          </p:cNvSpPr>
          <p:nvPr>
            <p:ph idx="1"/>
          </p:nvPr>
        </p:nvSpPr>
        <p:spPr>
          <a:xfrm>
            <a:off x="1143000" y="2340154"/>
            <a:ext cx="2590800" cy="1587500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Font typeface="Arial" charset="0"/>
              <a:buNone/>
              <a:defRPr/>
            </a:pPr>
            <a:r>
              <a:rPr lang="en-US" dirty="0" smtClean="0"/>
              <a:t>Develop</a:t>
            </a:r>
            <a:endParaRPr lang="el-GR" dirty="0"/>
          </a:p>
        </p:txBody>
      </p:sp>
      <p:sp>
        <p:nvSpPr>
          <p:cNvPr id="9" name="8 - Στρογγυλεμένο ορθογώνιο"/>
          <p:cNvSpPr/>
          <p:nvPr/>
        </p:nvSpPr>
        <p:spPr>
          <a:xfrm>
            <a:off x="1143000" y="4054475"/>
            <a:ext cx="2590800" cy="914400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3200" dirty="0"/>
              <a:t>Deploy</a:t>
            </a:r>
            <a:endParaRPr lang="el-GR" dirty="0"/>
          </a:p>
        </p:txBody>
      </p:sp>
      <p:sp>
        <p:nvSpPr>
          <p:cNvPr id="10" name="9 - Στρογγυλεμένο ορθογώνιο"/>
          <p:cNvSpPr/>
          <p:nvPr/>
        </p:nvSpPr>
        <p:spPr>
          <a:xfrm>
            <a:off x="1143000" y="5105400"/>
            <a:ext cx="2590800" cy="91440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3200" dirty="0"/>
              <a:t>Define</a:t>
            </a:r>
            <a:endParaRPr lang="el-GR" dirty="0"/>
          </a:p>
        </p:txBody>
      </p:sp>
      <p:sp>
        <p:nvSpPr>
          <p:cNvPr id="16" name="15 - TextBox"/>
          <p:cNvSpPr txBox="1"/>
          <p:nvPr/>
        </p:nvSpPr>
        <p:spPr>
          <a:xfrm>
            <a:off x="3886200" y="1295400"/>
            <a:ext cx="4114800" cy="9239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dirty="0" err="1">
                <a:latin typeface="+mj-lt"/>
              </a:rPr>
              <a:t>Optimised</a:t>
            </a:r>
            <a:r>
              <a:rPr lang="en-US" dirty="0">
                <a:latin typeface="+mj-lt"/>
              </a:rPr>
              <a:t> </a:t>
            </a:r>
            <a:r>
              <a:rPr lang="en-US" b="1" dirty="0">
                <a:latin typeface="+mj-lt"/>
              </a:rPr>
              <a:t>energy efficient personal mobility services </a:t>
            </a:r>
            <a:r>
              <a:rPr lang="en-US" dirty="0">
                <a:latin typeface="+mj-lt"/>
              </a:rPr>
              <a:t>for commuters and </a:t>
            </a:r>
            <a:r>
              <a:rPr lang="en-US" dirty="0" err="1">
                <a:latin typeface="+mj-lt"/>
              </a:rPr>
              <a:t>travellers</a:t>
            </a:r>
            <a:r>
              <a:rPr lang="en-US" dirty="0">
                <a:latin typeface="+mj-lt"/>
              </a:rPr>
              <a:t> in urban environments</a:t>
            </a:r>
            <a:endParaRPr lang="el-GR" dirty="0">
              <a:latin typeface="+mj-lt"/>
            </a:endParaRPr>
          </a:p>
        </p:txBody>
      </p:sp>
      <p:sp>
        <p:nvSpPr>
          <p:cNvPr id="17" name="16 - TextBox"/>
          <p:cNvSpPr txBox="1"/>
          <p:nvPr/>
        </p:nvSpPr>
        <p:spPr>
          <a:xfrm>
            <a:off x="3886200" y="2322513"/>
            <a:ext cx="4495800" cy="17541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buFont typeface="Arial" pitchFamily="34" charset="0"/>
              <a:buChar char="•"/>
              <a:defRPr/>
            </a:pPr>
            <a:r>
              <a:rPr lang="en-US" dirty="0">
                <a:latin typeface="+mj-lt"/>
              </a:rPr>
              <a:t> </a:t>
            </a:r>
            <a:r>
              <a:rPr lang="en-US" b="1" dirty="0">
                <a:latin typeface="+mj-lt"/>
              </a:rPr>
              <a:t>Crowd sourcing techniques </a:t>
            </a:r>
            <a:r>
              <a:rPr lang="en-US" dirty="0">
                <a:latin typeface="+mj-lt"/>
              </a:rPr>
              <a:t>for collecting </a:t>
            </a:r>
            <a:r>
              <a:rPr lang="en-US" i="1" dirty="0">
                <a:latin typeface="+mj-lt"/>
              </a:rPr>
              <a:t>real time </a:t>
            </a:r>
            <a:r>
              <a:rPr lang="en-US" dirty="0">
                <a:latin typeface="+mj-lt"/>
              </a:rPr>
              <a:t>user feedback for more efficient traffic prediction</a:t>
            </a:r>
          </a:p>
          <a:p>
            <a:pPr>
              <a:buFont typeface="Arial" pitchFamily="34" charset="0"/>
              <a:buChar char="•"/>
              <a:defRPr/>
            </a:pPr>
            <a:r>
              <a:rPr lang="en-US" dirty="0">
                <a:latin typeface="+mj-lt"/>
              </a:rPr>
              <a:t> Innovative energy-efficient time-dependent </a:t>
            </a:r>
            <a:r>
              <a:rPr lang="en-US" b="1" dirty="0">
                <a:latin typeface="+mj-lt"/>
              </a:rPr>
              <a:t>renewable routing </a:t>
            </a:r>
            <a:r>
              <a:rPr lang="en-US" dirty="0">
                <a:latin typeface="+mj-lt"/>
              </a:rPr>
              <a:t>paradigms</a:t>
            </a:r>
          </a:p>
          <a:p>
            <a:pPr>
              <a:buFont typeface="Arial" pitchFamily="34" charset="0"/>
              <a:buChar char="•"/>
              <a:defRPr/>
            </a:pPr>
            <a:endParaRPr lang="el-GR" dirty="0">
              <a:latin typeface="+mj-lt"/>
            </a:endParaRPr>
          </a:p>
        </p:txBody>
      </p:sp>
      <p:sp>
        <p:nvSpPr>
          <p:cNvPr id="18" name="17 - TextBox"/>
          <p:cNvSpPr txBox="1"/>
          <p:nvPr/>
        </p:nvSpPr>
        <p:spPr>
          <a:xfrm>
            <a:off x="3886200" y="4154488"/>
            <a:ext cx="4114800" cy="64633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dirty="0">
                <a:latin typeface="+mj-lt"/>
              </a:rPr>
              <a:t>The proposed personal mobility concept in </a:t>
            </a:r>
            <a:r>
              <a:rPr lang="en-US" b="1" dirty="0">
                <a:latin typeface="+mj-lt"/>
              </a:rPr>
              <a:t>real operating </a:t>
            </a:r>
            <a:r>
              <a:rPr lang="en-US" b="1" dirty="0" smtClean="0">
                <a:latin typeface="+mj-lt"/>
              </a:rPr>
              <a:t>environments in 2 cities</a:t>
            </a:r>
            <a:endParaRPr lang="el-GR" b="1" dirty="0">
              <a:latin typeface="+mj-lt"/>
            </a:endParaRPr>
          </a:p>
        </p:txBody>
      </p:sp>
      <p:sp>
        <p:nvSpPr>
          <p:cNvPr id="19" name="18 - TextBox"/>
          <p:cNvSpPr txBox="1"/>
          <p:nvPr/>
        </p:nvSpPr>
        <p:spPr>
          <a:xfrm>
            <a:off x="3886200" y="5095875"/>
            <a:ext cx="4114800" cy="9239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dirty="0" smtClean="0">
                <a:latin typeface="+mj-lt"/>
              </a:rPr>
              <a:t>A set of appropriate </a:t>
            </a:r>
            <a:r>
              <a:rPr lang="en-US" b="1" dirty="0">
                <a:latin typeface="+mj-lt"/>
              </a:rPr>
              <a:t>Business Models </a:t>
            </a:r>
            <a:r>
              <a:rPr lang="en-US" dirty="0">
                <a:latin typeface="+mj-lt"/>
              </a:rPr>
              <a:t>on top of the newly enabled mobility services</a:t>
            </a:r>
            <a:endParaRPr lang="el-GR" dirty="0"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2"/>
          <p:cNvSpPr>
            <a:spLocks noGrp="1"/>
          </p:cNvSpPr>
          <p:nvPr>
            <p:ph type="title"/>
          </p:nvPr>
        </p:nvSpPr>
        <p:spPr>
          <a:xfrm>
            <a:off x="838200" y="0"/>
            <a:ext cx="7848600" cy="1143000"/>
          </a:xfrm>
        </p:spPr>
        <p:txBody>
          <a:bodyPr/>
          <a:lstStyle/>
          <a:p>
            <a:r>
              <a:rPr lang="en-GB" sz="4000" smtClean="0"/>
              <a:t>MOVESMART Concept</a:t>
            </a:r>
            <a:endParaRPr lang="el-GR" sz="4000" smtClean="0"/>
          </a:p>
        </p:txBody>
      </p:sp>
      <p:sp>
        <p:nvSpPr>
          <p:cNvPr id="22530" name="3 - Θέση περιεχομένου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l-GR" smtClean="0"/>
          </a:p>
        </p:txBody>
      </p:sp>
      <p:pic>
        <p:nvPicPr>
          <p:cNvPr id="22531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66800" y="1447800"/>
            <a:ext cx="76200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6 - Επεξήγηση με στρογγυλεμένο παραλληλόγραμμο"/>
          <p:cNvSpPr/>
          <p:nvPr/>
        </p:nvSpPr>
        <p:spPr>
          <a:xfrm>
            <a:off x="7086600" y="685800"/>
            <a:ext cx="1905000" cy="762000"/>
          </a:xfrm>
          <a:prstGeom prst="wedgeRoundRectCallout">
            <a:avLst>
              <a:gd name="adj1" fmla="val -142388"/>
              <a:gd name="adj2" fmla="val 95277"/>
              <a:gd name="adj3" fmla="val 16667"/>
            </a:avLst>
          </a:prstGeom>
          <a:solidFill>
            <a:srgbClr val="FFFF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>
                <a:solidFill>
                  <a:schemeClr val="tx1"/>
                </a:solidFill>
              </a:rPr>
              <a:t> Periodic traffic-sensing data will be assessed and exploited via the </a:t>
            </a:r>
            <a:r>
              <a:rPr lang="en-US" sz="1200" b="1" dirty="0">
                <a:solidFill>
                  <a:schemeClr val="tx1"/>
                </a:solidFill>
              </a:rPr>
              <a:t>Traffic Prediction module</a:t>
            </a:r>
            <a:endParaRPr lang="el-GR" sz="2000" b="1" dirty="0">
              <a:solidFill>
                <a:schemeClr val="tx1"/>
              </a:solidFill>
            </a:endParaRPr>
          </a:p>
        </p:txBody>
      </p:sp>
      <p:sp>
        <p:nvSpPr>
          <p:cNvPr id="8" name="7 - Επεξήγηση με στρογγυλεμένο παραλληλόγραμμο"/>
          <p:cNvSpPr/>
          <p:nvPr/>
        </p:nvSpPr>
        <p:spPr>
          <a:xfrm>
            <a:off x="228600" y="533400"/>
            <a:ext cx="1905000" cy="762000"/>
          </a:xfrm>
          <a:prstGeom prst="wedgeRoundRectCallout">
            <a:avLst>
              <a:gd name="adj1" fmla="val 104945"/>
              <a:gd name="adj2" fmla="val 118611"/>
              <a:gd name="adj3" fmla="val 16667"/>
            </a:avLst>
          </a:prstGeom>
          <a:solidFill>
            <a:srgbClr val="FFFF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>
                <a:solidFill>
                  <a:schemeClr val="tx1"/>
                </a:solidFill>
              </a:rPr>
              <a:t>The </a:t>
            </a:r>
            <a:r>
              <a:rPr lang="en-US" sz="1200" b="1" dirty="0">
                <a:solidFill>
                  <a:schemeClr val="tx1"/>
                </a:solidFill>
              </a:rPr>
              <a:t>Urban Traffic Knowledge Base </a:t>
            </a:r>
            <a:r>
              <a:rPr lang="en-US" sz="1200" dirty="0">
                <a:solidFill>
                  <a:schemeClr val="tx1"/>
                </a:solidFill>
              </a:rPr>
              <a:t>(UTKB) maintains appropriate traffic information</a:t>
            </a:r>
          </a:p>
        </p:txBody>
      </p:sp>
      <p:sp>
        <p:nvSpPr>
          <p:cNvPr id="9" name="8 - Επεξήγηση με στρογγυλεμένο παραλληλόγραμμο"/>
          <p:cNvSpPr/>
          <p:nvPr/>
        </p:nvSpPr>
        <p:spPr>
          <a:xfrm>
            <a:off x="7162800" y="2133600"/>
            <a:ext cx="1905000" cy="762000"/>
          </a:xfrm>
          <a:prstGeom prst="wedgeRoundRectCallout">
            <a:avLst>
              <a:gd name="adj1" fmla="val -49721"/>
              <a:gd name="adj2" fmla="val 116944"/>
              <a:gd name="adj3" fmla="val 16667"/>
            </a:avLst>
          </a:prstGeom>
          <a:solidFill>
            <a:srgbClr val="FFFF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b="1" dirty="0">
                <a:solidFill>
                  <a:schemeClr val="tx1"/>
                </a:solidFill>
              </a:rPr>
              <a:t>Crowd-sourcing </a:t>
            </a:r>
            <a:r>
              <a:rPr lang="en-US" sz="1200" dirty="0">
                <a:solidFill>
                  <a:schemeClr val="tx1"/>
                </a:solidFill>
              </a:rPr>
              <a:t>of Traffic Information for supporting online emergency reports</a:t>
            </a:r>
            <a:endParaRPr lang="el-GR" sz="2000" b="1" dirty="0">
              <a:solidFill>
                <a:schemeClr val="tx1"/>
              </a:solidFill>
            </a:endParaRPr>
          </a:p>
        </p:txBody>
      </p:sp>
      <p:sp>
        <p:nvSpPr>
          <p:cNvPr id="10" name="9 - Επεξήγηση με στρογγυλεμένο παραλληλόγραμμο"/>
          <p:cNvSpPr>
            <a:spLocks noChangeArrowheads="1"/>
          </p:cNvSpPr>
          <p:nvPr/>
        </p:nvSpPr>
        <p:spPr bwMode="auto">
          <a:xfrm>
            <a:off x="0" y="4191000"/>
            <a:ext cx="1752600" cy="1066800"/>
          </a:xfrm>
          <a:prstGeom prst="wedgeRoundRectCallout">
            <a:avLst>
              <a:gd name="adj1" fmla="val 136958"/>
              <a:gd name="adj2" fmla="val -159375"/>
              <a:gd name="adj3" fmla="val 16667"/>
            </a:avLst>
          </a:prstGeom>
          <a:solidFill>
            <a:srgbClr val="FFFFCC"/>
          </a:solidFill>
          <a:ln w="25400" algn="ctr">
            <a:solidFill>
              <a:srgbClr val="385D8A"/>
            </a:solidFill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lang="en-US" sz="1200" dirty="0">
                <a:latin typeface="+mn-lt"/>
              </a:rPr>
              <a:t>The </a:t>
            </a:r>
            <a:r>
              <a:rPr lang="en-US" sz="1200" b="1" dirty="0">
                <a:latin typeface="+mn-lt"/>
              </a:rPr>
              <a:t>Urban-traffic cloud </a:t>
            </a:r>
            <a:r>
              <a:rPr lang="en-US" sz="1200" dirty="0">
                <a:latin typeface="+mn-lt"/>
              </a:rPr>
              <a:t>(UT-Cloud) architecture integrates the involved technologies</a:t>
            </a:r>
            <a:endParaRPr lang="el-GR" sz="2000" dirty="0"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838200" y="152400"/>
            <a:ext cx="7848600" cy="1143000"/>
          </a:xfrm>
        </p:spPr>
        <p:txBody>
          <a:bodyPr/>
          <a:lstStyle/>
          <a:p>
            <a:pPr eaLnBrk="1" hangingPunct="1"/>
            <a:r>
              <a:rPr lang="en-US" sz="3600" smtClean="0"/>
              <a:t>Pilot 1: Municipality of Vitoria-Gasteiz </a:t>
            </a:r>
            <a:endParaRPr lang="el-GR" sz="3600" smtClean="0"/>
          </a:p>
        </p:txBody>
      </p:sp>
      <p:sp>
        <p:nvSpPr>
          <p:cNvPr id="40964" name="Rectangle 8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4724400" y="1371600"/>
            <a:ext cx="4240213" cy="45720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1600" dirty="0" smtClean="0"/>
              <a:t>Site Characteristics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500" b="1" dirty="0" smtClean="0"/>
              <a:t>Population</a:t>
            </a:r>
            <a:r>
              <a:rPr lang="en-US" sz="1500" dirty="0" smtClean="0"/>
              <a:t>: </a:t>
            </a:r>
            <a:r>
              <a:rPr lang="en-GB" sz="1500" dirty="0" smtClean="0"/>
              <a:t>235,000 people</a:t>
            </a:r>
          </a:p>
          <a:p>
            <a:pPr lvl="1" eaLnBrk="1" hangingPunct="1">
              <a:lnSpc>
                <a:spcPct val="80000"/>
              </a:lnSpc>
            </a:pPr>
            <a:r>
              <a:rPr lang="en-GB" sz="1500" b="1" dirty="0" smtClean="0"/>
              <a:t>Area</a:t>
            </a:r>
            <a:r>
              <a:rPr lang="en-GB" sz="1500" dirty="0" smtClean="0"/>
              <a:t>: 280 Km2</a:t>
            </a:r>
            <a:r>
              <a:rPr lang="el-GR" sz="1500" dirty="0" smtClean="0"/>
              <a:t> </a:t>
            </a:r>
            <a:endParaRPr lang="en-GB" sz="1500" dirty="0" smtClean="0"/>
          </a:p>
          <a:p>
            <a:pPr lvl="1" eaLnBrk="1" hangingPunct="1">
              <a:lnSpc>
                <a:spcPct val="80000"/>
              </a:lnSpc>
            </a:pPr>
            <a:r>
              <a:rPr lang="en-GB" sz="1500" b="1" dirty="0" smtClean="0"/>
              <a:t>Density</a:t>
            </a:r>
            <a:r>
              <a:rPr lang="en-GB" sz="1500" dirty="0" smtClean="0"/>
              <a:t>: 860 inhabitants per Km2 </a:t>
            </a:r>
            <a:endParaRPr lang="en-US" sz="1500" dirty="0" smtClean="0"/>
          </a:p>
          <a:p>
            <a:pPr lvl="1" eaLnBrk="1" hangingPunct="1">
              <a:lnSpc>
                <a:spcPct val="80000"/>
              </a:lnSpc>
            </a:pPr>
            <a:r>
              <a:rPr lang="en-US" sz="1500" b="1" dirty="0" smtClean="0"/>
              <a:t>Bus Public Transportation network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500" b="1" dirty="0" smtClean="0"/>
              <a:t>EV charging points</a:t>
            </a:r>
          </a:p>
          <a:p>
            <a:pPr eaLnBrk="1" hangingPunct="1">
              <a:lnSpc>
                <a:spcPct val="80000"/>
              </a:lnSpc>
              <a:spcBef>
                <a:spcPts val="1200"/>
              </a:spcBef>
            </a:pPr>
            <a:r>
              <a:rPr lang="en-US" sz="1600" dirty="0" smtClean="0"/>
              <a:t>Scope &amp; Purpose</a:t>
            </a:r>
          </a:p>
          <a:p>
            <a:pPr lvl="1" eaLnBrk="1" hangingPunct="1">
              <a:lnSpc>
                <a:spcPct val="80000"/>
              </a:lnSpc>
            </a:pPr>
            <a:r>
              <a:rPr lang="en-GB" sz="1500" dirty="0" smtClean="0"/>
              <a:t>Test the proposed solutions in a </a:t>
            </a:r>
            <a:r>
              <a:rPr lang="en-GB" sz="1500" b="1" dirty="0" smtClean="0"/>
              <a:t>large sized </a:t>
            </a:r>
            <a:r>
              <a:rPr lang="en-GB" sz="1500" dirty="0" smtClean="0"/>
              <a:t>urban environment</a:t>
            </a:r>
          </a:p>
          <a:p>
            <a:pPr lvl="1" eaLnBrk="1" hangingPunct="1">
              <a:lnSpc>
                <a:spcPct val="80000"/>
              </a:lnSpc>
            </a:pPr>
            <a:r>
              <a:rPr lang="en-GB" sz="1500" dirty="0" smtClean="0"/>
              <a:t>Deploy a </a:t>
            </a:r>
            <a:r>
              <a:rPr lang="en-GB" sz="1500" b="1" dirty="0" smtClean="0"/>
              <a:t>MoD system</a:t>
            </a:r>
            <a:r>
              <a:rPr lang="en-GB" sz="1500" dirty="0" smtClean="0"/>
              <a:t>, to cover sustainable mobility in the city’s urban area</a:t>
            </a:r>
          </a:p>
          <a:p>
            <a:pPr lvl="1" eaLnBrk="1" hangingPunct="1">
              <a:lnSpc>
                <a:spcPct val="80000"/>
              </a:lnSpc>
            </a:pPr>
            <a:r>
              <a:rPr lang="es-ES" altLang="es-ES" sz="1600" dirty="0"/>
              <a:t>Electric </a:t>
            </a:r>
            <a:r>
              <a:rPr lang="es-ES" altLang="es-ES" sz="1600" dirty="0" err="1" smtClean="0"/>
              <a:t>motorbikes</a:t>
            </a:r>
            <a:endParaRPr lang="en-GB" sz="1500" dirty="0" smtClean="0"/>
          </a:p>
          <a:p>
            <a:pPr lvl="1" eaLnBrk="1" hangingPunct="1">
              <a:lnSpc>
                <a:spcPct val="80000"/>
              </a:lnSpc>
            </a:pPr>
            <a:r>
              <a:rPr lang="en-GB" sz="1500" dirty="0" smtClean="0"/>
              <a:t>To </a:t>
            </a:r>
            <a:r>
              <a:rPr lang="en-GB" sz="1500" b="1" dirty="0" smtClean="0"/>
              <a:t>reverse the upward trend </a:t>
            </a:r>
            <a:r>
              <a:rPr lang="en-GB" sz="1500" dirty="0" smtClean="0"/>
              <a:t>in the use of the private car </a:t>
            </a:r>
          </a:p>
          <a:p>
            <a:pPr lvl="1" eaLnBrk="1" hangingPunct="1">
              <a:lnSpc>
                <a:spcPct val="80000"/>
              </a:lnSpc>
            </a:pPr>
            <a:r>
              <a:rPr lang="en-GB" sz="1500" dirty="0" smtClean="0"/>
              <a:t>Deal with the </a:t>
            </a:r>
            <a:r>
              <a:rPr lang="en-GB" sz="1500" b="1" dirty="0" smtClean="0"/>
              <a:t>“first mile-last mile”</a:t>
            </a:r>
            <a:r>
              <a:rPr lang="en-GB" sz="1500" dirty="0" smtClean="0"/>
              <a:t> problem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500" dirty="0" smtClean="0"/>
              <a:t>Test the envisaged solutions and evaluate them with respect to their </a:t>
            </a:r>
            <a:r>
              <a:rPr lang="en-US" sz="1500" b="1" dirty="0" smtClean="0"/>
              <a:t>environmental impact and energy gains</a:t>
            </a:r>
            <a:endParaRPr lang="el-GR" sz="1500" b="1" dirty="0" smtClean="0"/>
          </a:p>
        </p:txBody>
      </p:sp>
      <p:pic>
        <p:nvPicPr>
          <p:cNvPr id="40965" name="Picture 6" descr="vitoria_casco_antiguo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19200" y="1143000"/>
            <a:ext cx="3446463" cy="2297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66" name="Picture 7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90600" y="3657600"/>
            <a:ext cx="3817937" cy="2614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7 Imagen" descr="thecore_sidewhite.jp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5615" y="2819400"/>
            <a:ext cx="1464385" cy="10977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1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sz="4000" smtClean="0"/>
              <a:t>Pilot 2: Municipality of Pula-Pola</a:t>
            </a:r>
            <a:endParaRPr lang="el-GR" sz="4000" smtClean="0"/>
          </a:p>
        </p:txBody>
      </p:sp>
      <p:sp>
        <p:nvSpPr>
          <p:cNvPr id="43012" name="Rectangle 4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4598988" y="1341438"/>
            <a:ext cx="4392612" cy="4525962"/>
          </a:xfrm>
        </p:spPr>
        <p:txBody>
          <a:bodyPr/>
          <a:lstStyle/>
          <a:p>
            <a:pPr algn="just" eaLnBrk="1" hangingPunct="1">
              <a:lnSpc>
                <a:spcPct val="80000"/>
              </a:lnSpc>
            </a:pPr>
            <a:r>
              <a:rPr lang="en-US" sz="1800" dirty="0" smtClean="0"/>
              <a:t>Site Characteristics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500" b="1" dirty="0" smtClean="0"/>
              <a:t>Population</a:t>
            </a:r>
            <a:r>
              <a:rPr lang="en-US" sz="1500" dirty="0" smtClean="0"/>
              <a:t>: </a:t>
            </a:r>
            <a:r>
              <a:rPr lang="en-GB" sz="1500" dirty="0" smtClean="0"/>
              <a:t>90,000 people</a:t>
            </a:r>
          </a:p>
          <a:p>
            <a:pPr lvl="1" eaLnBrk="1" hangingPunct="1">
              <a:lnSpc>
                <a:spcPct val="80000"/>
              </a:lnSpc>
            </a:pPr>
            <a:r>
              <a:rPr lang="en-GB" sz="1500" b="1" dirty="0" smtClean="0"/>
              <a:t>Area</a:t>
            </a:r>
            <a:r>
              <a:rPr lang="en-GB" sz="1500" dirty="0" smtClean="0"/>
              <a:t>: 51.6 Km2</a:t>
            </a:r>
            <a:r>
              <a:rPr lang="el-GR" sz="1500" dirty="0" smtClean="0"/>
              <a:t> </a:t>
            </a:r>
            <a:endParaRPr lang="en-GB" sz="1500" dirty="0" smtClean="0"/>
          </a:p>
          <a:p>
            <a:pPr lvl="1" eaLnBrk="1" hangingPunct="1">
              <a:lnSpc>
                <a:spcPct val="80000"/>
              </a:lnSpc>
            </a:pPr>
            <a:r>
              <a:rPr lang="en-GB" sz="1500" b="1" dirty="0" smtClean="0"/>
              <a:t>Density</a:t>
            </a:r>
            <a:r>
              <a:rPr lang="en-GB" sz="1500" dirty="0" smtClean="0"/>
              <a:t>: 1,093.27 inhabitants per Km2 </a:t>
            </a:r>
            <a:endParaRPr lang="en-US" sz="1500" dirty="0" smtClean="0"/>
          </a:p>
          <a:p>
            <a:pPr lvl="1" eaLnBrk="1" hangingPunct="1">
              <a:lnSpc>
                <a:spcPct val="80000"/>
              </a:lnSpc>
            </a:pPr>
            <a:r>
              <a:rPr lang="en-US" sz="1500" b="1" dirty="0" smtClean="0"/>
              <a:t>Bus Public Transportation network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500" dirty="0" smtClean="0"/>
              <a:t>Part of </a:t>
            </a:r>
            <a:r>
              <a:rPr lang="en-US" sz="1500" dirty="0" err="1" smtClean="0"/>
              <a:t>EuroVelo</a:t>
            </a:r>
            <a:r>
              <a:rPr lang="en-US" sz="1500" dirty="0" smtClean="0"/>
              <a:t> 9, one of the Largest European </a:t>
            </a:r>
            <a:r>
              <a:rPr lang="en-GB" sz="1500" b="1" dirty="0" smtClean="0"/>
              <a:t>bicycle </a:t>
            </a:r>
            <a:r>
              <a:rPr lang="en-US" sz="1500" b="1" dirty="0" smtClean="0"/>
              <a:t>networks</a:t>
            </a:r>
          </a:p>
          <a:p>
            <a:pPr lvl="1" eaLnBrk="1" hangingPunct="1">
              <a:lnSpc>
                <a:spcPct val="80000"/>
              </a:lnSpc>
            </a:pPr>
            <a:r>
              <a:rPr lang="en-GB" sz="1500" b="1" dirty="0" smtClean="0"/>
              <a:t>Walkable</a:t>
            </a:r>
            <a:r>
              <a:rPr lang="en-GB" sz="1500" dirty="0" smtClean="0"/>
              <a:t> city </a:t>
            </a:r>
            <a:endParaRPr lang="en-US" sz="1500" dirty="0" smtClean="0"/>
          </a:p>
          <a:p>
            <a:pPr algn="just" eaLnBrk="1" hangingPunct="1">
              <a:lnSpc>
                <a:spcPct val="80000"/>
              </a:lnSpc>
              <a:spcBef>
                <a:spcPts val="1200"/>
              </a:spcBef>
            </a:pPr>
            <a:r>
              <a:rPr lang="en-US" sz="1800" dirty="0" smtClean="0"/>
              <a:t>Scope &amp; Purpose</a:t>
            </a:r>
          </a:p>
          <a:p>
            <a:pPr lvl="1" algn="just" eaLnBrk="1" hangingPunct="1">
              <a:lnSpc>
                <a:spcPct val="80000"/>
              </a:lnSpc>
            </a:pPr>
            <a:r>
              <a:rPr lang="en-GB" sz="1500" dirty="0" smtClean="0"/>
              <a:t>Test the proposed solutions in a </a:t>
            </a:r>
            <a:r>
              <a:rPr lang="en-GB" sz="1500" b="1" dirty="0" smtClean="0"/>
              <a:t>small sized </a:t>
            </a:r>
            <a:r>
              <a:rPr lang="en-GB" sz="1500" dirty="0" smtClean="0"/>
              <a:t>urban environment</a:t>
            </a:r>
          </a:p>
          <a:p>
            <a:pPr lvl="1" eaLnBrk="1" hangingPunct="1">
              <a:lnSpc>
                <a:spcPct val="80000"/>
              </a:lnSpc>
            </a:pPr>
            <a:r>
              <a:rPr lang="en-GB" sz="1500" dirty="0" smtClean="0"/>
              <a:t>Improve sustainable mobility modes by deploying a </a:t>
            </a:r>
            <a:r>
              <a:rPr lang="en-GB" sz="1500" b="1" dirty="0" smtClean="0"/>
              <a:t>fleet of electric bikes 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500" dirty="0"/>
              <a:t>Bike sharing systems based on RFID cards</a:t>
            </a:r>
          </a:p>
          <a:p>
            <a:pPr lvl="1" eaLnBrk="1" hangingPunct="1">
              <a:lnSpc>
                <a:spcPct val="80000"/>
              </a:lnSpc>
            </a:pPr>
            <a:r>
              <a:rPr lang="en-GB" sz="1500" b="1" dirty="0" smtClean="0"/>
              <a:t>Improve transportation resources </a:t>
            </a:r>
            <a:r>
              <a:rPr lang="en-GB" sz="1500" dirty="0" smtClean="0"/>
              <a:t>offering sustainable, rational and technologically advanced alternatives </a:t>
            </a:r>
          </a:p>
          <a:p>
            <a:pPr lvl="1" algn="just" eaLnBrk="1" hangingPunct="1">
              <a:lnSpc>
                <a:spcPct val="80000"/>
              </a:lnSpc>
            </a:pPr>
            <a:r>
              <a:rPr lang="en-GB" sz="1500" b="1" dirty="0" smtClean="0"/>
              <a:t>Increase touristic interest </a:t>
            </a:r>
            <a:r>
              <a:rPr lang="en-GB" sz="1500" dirty="0" smtClean="0"/>
              <a:t>in the city</a:t>
            </a:r>
          </a:p>
          <a:p>
            <a:pPr lvl="1" algn="just" eaLnBrk="1" hangingPunct="1">
              <a:lnSpc>
                <a:spcPct val="80000"/>
              </a:lnSpc>
            </a:pPr>
            <a:endParaRPr lang="en-US" sz="1500" dirty="0" smtClean="0"/>
          </a:p>
          <a:p>
            <a:pPr lvl="1" algn="just" eaLnBrk="1" hangingPunct="1">
              <a:lnSpc>
                <a:spcPct val="80000"/>
              </a:lnSpc>
            </a:pPr>
            <a:endParaRPr lang="en-US" sz="1600" dirty="0" smtClean="0"/>
          </a:p>
        </p:txBody>
      </p:sp>
      <p:pic>
        <p:nvPicPr>
          <p:cNvPr id="43013" name="Picture 6" descr="pula_10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43000" y="1371600"/>
            <a:ext cx="3181350" cy="2116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3014" name="Picture 7" descr="Pula-City-Map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371600" y="3586170"/>
            <a:ext cx="2717800" cy="27464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4" descr="C:\Users\Mojca\Desktop\stella-maris-umag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4512" y="2927155"/>
            <a:ext cx="1990725" cy="11211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Technologies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Renewable </a:t>
            </a:r>
            <a:r>
              <a:rPr lang="en-US" b="1" dirty="0"/>
              <a:t>Multimodal </a:t>
            </a:r>
            <a:r>
              <a:rPr lang="en-US" b="1" dirty="0" smtClean="0"/>
              <a:t>Mobility</a:t>
            </a:r>
          </a:p>
          <a:p>
            <a:r>
              <a:rPr lang="en-US" dirty="0" smtClean="0"/>
              <a:t>Incentivized Vehicle Sharing</a:t>
            </a:r>
          </a:p>
          <a:p>
            <a:r>
              <a:rPr lang="en-US" b="1" dirty="0" smtClean="0"/>
              <a:t>Crowd sourcing techniques for Real Time Traffic reporting and prediction</a:t>
            </a:r>
          </a:p>
          <a:p>
            <a:r>
              <a:rPr lang="en-US" dirty="0" smtClean="0"/>
              <a:t>User information Reliability Assessment Mechanisms</a:t>
            </a:r>
          </a:p>
          <a:p>
            <a:r>
              <a:rPr lang="en-US" b="1" dirty="0" smtClean="0"/>
              <a:t>Cloud Computing</a:t>
            </a:r>
          </a:p>
          <a:p>
            <a:r>
              <a:rPr lang="en-US" dirty="0" smtClean="0"/>
              <a:t>Mobile Computing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28796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MOVESMART Innovations</a:t>
            </a:r>
            <a:endParaRPr lang="el-GR" dirty="0" smtClean="0"/>
          </a:p>
        </p:txBody>
      </p:sp>
      <p:sp>
        <p:nvSpPr>
          <p:cNvPr id="2355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1798638"/>
            <a:ext cx="7772400" cy="4525962"/>
          </a:xfrm>
        </p:spPr>
        <p:txBody>
          <a:bodyPr/>
          <a:lstStyle/>
          <a:p>
            <a:pPr eaLnBrk="1" hangingPunct="1">
              <a:spcBef>
                <a:spcPct val="30000"/>
              </a:spcBef>
              <a:spcAft>
                <a:spcPct val="30000"/>
              </a:spcAft>
            </a:pPr>
            <a:r>
              <a:rPr lang="en-GB" sz="2000" b="1" dirty="0" smtClean="0"/>
              <a:t>Crowd-sourcing technologies</a:t>
            </a:r>
            <a:r>
              <a:rPr lang="el-GR" sz="2000" b="1" dirty="0" smtClean="0"/>
              <a:t> </a:t>
            </a:r>
            <a:r>
              <a:rPr lang="en-US" sz="2000" b="1" dirty="0" smtClean="0"/>
              <a:t>for ITS:</a:t>
            </a:r>
            <a:r>
              <a:rPr lang="en-US" sz="2000" dirty="0" smtClean="0"/>
              <a:t>  </a:t>
            </a:r>
            <a:br>
              <a:rPr lang="en-US" sz="2000" dirty="0" smtClean="0"/>
            </a:br>
            <a:r>
              <a:rPr lang="en-GB" sz="2000" dirty="0" smtClean="0"/>
              <a:t>For collecting and exploiting </a:t>
            </a:r>
            <a:r>
              <a:rPr lang="en-GB" sz="2000" b="1" i="1" dirty="0" smtClean="0"/>
              <a:t>real-time reports </a:t>
            </a:r>
            <a:r>
              <a:rPr lang="en-GB" sz="2000" dirty="0" smtClean="0"/>
              <a:t>of transportation experience from the users themselves, preserving data privacy and anonymity. </a:t>
            </a:r>
            <a:r>
              <a:rPr lang="en-GB" sz="2000" b="1" i="1" dirty="0" smtClean="0"/>
              <a:t>User feedback </a:t>
            </a:r>
            <a:r>
              <a:rPr lang="en-GB" sz="2000" dirty="0" smtClean="0"/>
              <a:t>is taken into account for assessing the crowd-sourced information</a:t>
            </a:r>
            <a:endParaRPr lang="en-US" sz="2000" dirty="0" smtClean="0"/>
          </a:p>
          <a:p>
            <a:pPr eaLnBrk="1" hangingPunct="1"/>
            <a:r>
              <a:rPr lang="en-GB" sz="2000" b="1" dirty="0" smtClean="0"/>
              <a:t>Vehicular traffic prediction techniques under atypical conditions</a:t>
            </a:r>
            <a:r>
              <a:rPr lang="en-US" sz="2000" b="1" dirty="0" smtClean="0"/>
              <a:t>: </a:t>
            </a:r>
            <a:br>
              <a:rPr lang="en-US" sz="2000" b="1" dirty="0" smtClean="0"/>
            </a:br>
            <a:r>
              <a:rPr lang="en-US" sz="2000" dirty="0" smtClean="0"/>
              <a:t>Integration of </a:t>
            </a:r>
            <a:r>
              <a:rPr lang="en-GB" sz="2000" b="1" i="1" dirty="0" smtClean="0"/>
              <a:t>real-time crowd sourcing information</a:t>
            </a:r>
            <a:r>
              <a:rPr lang="en-GB" sz="2000" dirty="0" smtClean="0"/>
              <a:t>, e.g. occurrence of traffic accidents, rapid traffic changes, weather phenomena, etc.</a:t>
            </a:r>
          </a:p>
          <a:p>
            <a:pPr eaLnBrk="1" hangingPunct="1"/>
            <a:r>
              <a:rPr lang="en-GB" sz="2000" b="1" dirty="0" smtClean="0"/>
              <a:t>Computationally efficient route planning</a:t>
            </a:r>
            <a:r>
              <a:rPr lang="en-US" sz="2000" b="1" dirty="0" smtClean="0"/>
              <a:t>: </a:t>
            </a:r>
            <a:br>
              <a:rPr lang="en-US" sz="2000" b="1" dirty="0" smtClean="0"/>
            </a:br>
            <a:r>
              <a:rPr lang="en-GB" sz="2000" dirty="0" smtClean="0"/>
              <a:t>Lightweight implementation of high-precision </a:t>
            </a:r>
            <a:r>
              <a:rPr lang="en-GB" sz="2000" b="1" i="1" dirty="0" smtClean="0"/>
              <a:t>time-dependent multimodal route planning </a:t>
            </a:r>
            <a:r>
              <a:rPr lang="en-GB" sz="2000" dirty="0" smtClean="0"/>
              <a:t>within the processing limitations of handheld devices and real time constraints</a:t>
            </a:r>
            <a:endParaRPr lang="en-US" sz="20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OVESMART Presentation Template_v2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1609</TotalTime>
  <Words>1527</Words>
  <Application>Microsoft Office PowerPoint</Application>
  <PresentationFormat>On-screen Show (4:3)</PresentationFormat>
  <Paragraphs>362</Paragraphs>
  <Slides>24</Slides>
  <Notes>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5" baseType="lpstr">
      <vt:lpstr>MOVESMART Presentation Template_v2</vt:lpstr>
      <vt:lpstr>Project outline &amp; vision</vt:lpstr>
      <vt:lpstr>The Consortium</vt:lpstr>
      <vt:lpstr>The Vision of MOVESMART</vt:lpstr>
      <vt:lpstr>Main Project Objectives</vt:lpstr>
      <vt:lpstr>MOVESMART Concept</vt:lpstr>
      <vt:lpstr>Pilot 1: Municipality of Vitoria-Gasteiz </vt:lpstr>
      <vt:lpstr>Pilot 2: Municipality of Pula-Pola</vt:lpstr>
      <vt:lpstr>Key Technologies</vt:lpstr>
      <vt:lpstr>MOVESMART Innovations</vt:lpstr>
      <vt:lpstr>MOVESMART Innovations</vt:lpstr>
      <vt:lpstr>Project Achievements up to now</vt:lpstr>
      <vt:lpstr>Crowd sourcing data</vt:lpstr>
      <vt:lpstr>Live Traffic Reporter</vt:lpstr>
      <vt:lpstr>Renewable Mobility Algorithmic Approaches</vt:lpstr>
      <vt:lpstr>Renewable Mobility Algorithmic Approaches</vt:lpstr>
      <vt:lpstr>Renewable Mobility Algorithmic Approaches</vt:lpstr>
      <vt:lpstr>Renewable Mobility Algorithmic Approaches</vt:lpstr>
      <vt:lpstr> Renewable Mobility Algorithmic Approaches</vt:lpstr>
      <vt:lpstr>Energy-efficient Multimodal Route Planning</vt:lpstr>
      <vt:lpstr>Energy-efficient Multimodal Route Planning</vt:lpstr>
      <vt:lpstr>Energy-efficient Multimodal Route Planning</vt:lpstr>
      <vt:lpstr>Outlook</vt:lpstr>
      <vt:lpstr>Download MOVESMART</vt:lpstr>
      <vt:lpstr>Q &amp; A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dc:creator>Dio</dc:creator>
  <cp:lastModifiedBy>Dionisis Kehagias</cp:lastModifiedBy>
  <cp:revision>70</cp:revision>
  <dcterms:created xsi:type="dcterms:W3CDTF">2013-11-04T17:58:11Z</dcterms:created>
  <dcterms:modified xsi:type="dcterms:W3CDTF">2015-10-13T10:35:23Z</dcterms:modified>
</cp:coreProperties>
</file>